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9144000" cy="6858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3F"/>
    <a:srgbClr val="003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0"/>
    <p:restoredTop sz="64103" autoAdjust="0"/>
  </p:normalViewPr>
  <p:slideViewPr>
    <p:cSldViewPr snapToGrid="0" showGuides="1">
      <p:cViewPr varScale="1">
        <p:scale>
          <a:sx n="67" d="100"/>
          <a:sy n="67" d="100"/>
        </p:scale>
        <p:origin x="99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s Rask" userId="e58ba16e-3cee-4c11-9313-f5cf18b5579e" providerId="ADAL" clId="{678D757B-056E-42EC-8D52-1C42F1F6C8AF}"/>
    <pc:docChg chg="custSel modSld">
      <pc:chgData name="Jens Rask" userId="e58ba16e-3cee-4c11-9313-f5cf18b5579e" providerId="ADAL" clId="{678D757B-056E-42EC-8D52-1C42F1F6C8AF}" dt="2026-10-09T12:01:58.331" v="450" actId="6549"/>
      <pc:docMkLst>
        <pc:docMk/>
      </pc:docMkLst>
      <pc:sldChg chg="modNotesTx">
        <pc:chgData name="Jens Rask" userId="e58ba16e-3cee-4c11-9313-f5cf18b5579e" providerId="ADAL" clId="{678D757B-056E-42EC-8D52-1C42F1F6C8AF}" dt="2026-10-09T12:01:58.331" v="450" actId="6549"/>
        <pc:sldMkLst>
          <pc:docMk/>
          <pc:sldMk cId="0" sldId="256"/>
        </pc:sldMkLst>
      </pc:sldChg>
      <pc:sldChg chg="modNotesTx">
        <pc:chgData name="Jens Rask" userId="e58ba16e-3cee-4c11-9313-f5cf18b5579e" providerId="ADAL" clId="{678D757B-056E-42EC-8D52-1C42F1F6C8AF}" dt="2026-10-08T10:14:54.960" v="358" actId="20577"/>
        <pc:sldMkLst>
          <pc:docMk/>
          <pc:sldMk cId="0" sldId="257"/>
        </pc:sldMkLst>
      </pc:sldChg>
      <pc:sldChg chg="modNotesTx">
        <pc:chgData name="Jens Rask" userId="e58ba16e-3cee-4c11-9313-f5cf18b5579e" providerId="ADAL" clId="{678D757B-056E-42EC-8D52-1C42F1F6C8AF}" dt="2026-10-08T10:16:34.381" v="371" actId="20577"/>
        <pc:sldMkLst>
          <pc:docMk/>
          <pc:sldMk cId="0" sldId="259"/>
        </pc:sldMkLst>
      </pc:sldChg>
      <pc:sldChg chg="modNotesTx">
        <pc:chgData name="Jens Rask" userId="e58ba16e-3cee-4c11-9313-f5cf18b5579e" providerId="ADAL" clId="{678D757B-056E-42EC-8D52-1C42F1F6C8AF}" dt="2026-10-08T10:16:57.154" v="373" actId="20577"/>
        <pc:sldMkLst>
          <pc:docMk/>
          <pc:sldMk cId="0" sldId="260"/>
        </pc:sldMkLst>
      </pc:sldChg>
      <pc:sldChg chg="modNotesTx">
        <pc:chgData name="Jens Rask" userId="e58ba16e-3cee-4c11-9313-f5cf18b5579e" providerId="ADAL" clId="{678D757B-056E-42EC-8D52-1C42F1F6C8AF}" dt="2026-10-08T10:17:32.088" v="378" actId="20577"/>
        <pc:sldMkLst>
          <pc:docMk/>
          <pc:sldMk cId="0" sldId="261"/>
        </pc:sldMkLst>
      </pc:sldChg>
      <pc:sldChg chg="modNotesTx">
        <pc:chgData name="Jens Rask" userId="e58ba16e-3cee-4c11-9313-f5cf18b5579e" providerId="ADAL" clId="{678D757B-056E-42EC-8D52-1C42F1F6C8AF}" dt="2026-10-08T10:18:32.264" v="384" actId="20577"/>
        <pc:sldMkLst>
          <pc:docMk/>
          <pc:sldMk cId="0" sldId="263"/>
        </pc:sldMkLst>
      </pc:sldChg>
      <pc:sldChg chg="modNotesTx">
        <pc:chgData name="Jens Rask" userId="e58ba16e-3cee-4c11-9313-f5cf18b5579e" providerId="ADAL" clId="{678D757B-056E-42EC-8D52-1C42F1F6C8AF}" dt="2026-10-08T10:19:17.040" v="387" actId="20577"/>
        <pc:sldMkLst>
          <pc:docMk/>
          <pc:sldMk cId="0" sldId="264"/>
        </pc:sldMkLst>
      </pc:sldChg>
      <pc:sldChg chg="modNotesTx">
        <pc:chgData name="Jens Rask" userId="e58ba16e-3cee-4c11-9313-f5cf18b5579e" providerId="ADAL" clId="{678D757B-056E-42EC-8D52-1C42F1F6C8AF}" dt="2026-10-08T10:20:05.270" v="429" actId="5793"/>
        <pc:sldMkLst>
          <pc:docMk/>
          <pc:sldMk cId="0" sldId="265"/>
        </pc:sldMkLst>
      </pc:sldChg>
      <pc:sldChg chg="modNotesTx">
        <pc:chgData name="Jens Rask" userId="e58ba16e-3cee-4c11-9313-f5cf18b5579e" providerId="ADAL" clId="{678D757B-056E-42EC-8D52-1C42F1F6C8AF}" dt="2026-10-08T10:15:24.067" v="363" actId="20577"/>
        <pc:sldMkLst>
          <pc:docMk/>
          <pc:sldMk cId="0" sldId="266"/>
        </pc:sldMkLst>
      </pc:sldChg>
    </pc:docChg>
  </pc:docChgLst>
  <pc:docChgLst>
    <pc:chgData name="Henrik Tang Kristensen" userId="bd4bd3c2-cb17-4231-804d-98f2c9ca7aa4" providerId="ADAL" clId="{8CAF4A76-13CA-4FDC-8680-614C56C0B539}"/>
    <pc:docChg chg="addSld delSld modSld">
      <pc:chgData name="Henrik Tang Kristensen" userId="bd4bd3c2-cb17-4231-804d-98f2c9ca7aa4" providerId="ADAL" clId="{8CAF4A76-13CA-4FDC-8680-614C56C0B539}" dt="2026-10-03T21:51:27.297" v="1" actId="47"/>
      <pc:docMkLst>
        <pc:docMk/>
      </pc:docMkLst>
      <pc:sldChg chg="add">
        <pc:chgData name="Henrik Tang Kristensen" userId="bd4bd3c2-cb17-4231-804d-98f2c9ca7aa4" providerId="ADAL" clId="{8CAF4A76-13CA-4FDC-8680-614C56C0B539}" dt="2026-10-03T21:51:23.297" v="0"/>
        <pc:sldMkLst>
          <pc:docMk/>
          <pc:sldMk cId="0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81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Velkommen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årsmødet</a:t>
            </a:r>
            <a:r>
              <a:rPr dirty="0"/>
              <a:t>. </a:t>
            </a:r>
            <a:endParaRPr lang="da-DK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/>
              <a:t>Jeg </a:t>
            </a:r>
            <a:r>
              <a:rPr dirty="0" err="1"/>
              <a:t>vil</a:t>
            </a:r>
            <a:r>
              <a:rPr dirty="0"/>
              <a:t> gerne give </a:t>
            </a:r>
            <a:r>
              <a:rPr dirty="0" err="1"/>
              <a:t>jer</a:t>
            </a:r>
            <a:r>
              <a:rPr dirty="0"/>
              <a:t> et </a:t>
            </a:r>
            <a:r>
              <a:rPr dirty="0" err="1"/>
              <a:t>billede</a:t>
            </a:r>
            <a:r>
              <a:rPr dirty="0"/>
              <a:t> af </a:t>
            </a:r>
            <a:r>
              <a:rPr dirty="0" err="1"/>
              <a:t>sejlsporten</a:t>
            </a:r>
            <a:r>
              <a:rPr dirty="0"/>
              <a:t>, </a:t>
            </a:r>
            <a:r>
              <a:rPr dirty="0" err="1"/>
              <a:t>sådan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vi ser den i Dansk Sejlunion: </a:t>
            </a:r>
            <a:endParaRPr lang="da-DK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 err="1"/>
              <a:t>Hvem</a:t>
            </a:r>
            <a:r>
              <a:rPr dirty="0"/>
              <a:t> er med, </a:t>
            </a:r>
            <a:r>
              <a:rPr dirty="0" err="1"/>
              <a:t>hvordan</a:t>
            </a:r>
            <a:r>
              <a:rPr dirty="0"/>
              <a:t> ser det </a:t>
            </a:r>
            <a:r>
              <a:rPr dirty="0" err="1"/>
              <a:t>ud</a:t>
            </a:r>
            <a:r>
              <a:rPr dirty="0"/>
              <a:t> for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, og </a:t>
            </a:r>
            <a:r>
              <a:rPr dirty="0" err="1"/>
              <a:t>hvad</a:t>
            </a:r>
            <a:r>
              <a:rPr dirty="0"/>
              <a:t> </a:t>
            </a:r>
            <a:r>
              <a:rPr dirty="0" err="1"/>
              <a:t>betyder</a:t>
            </a:r>
            <a:r>
              <a:rPr dirty="0"/>
              <a:t> det for </a:t>
            </a:r>
            <a:r>
              <a:rPr dirty="0" err="1"/>
              <a:t>havnene</a:t>
            </a:r>
            <a:r>
              <a:rPr dirty="0"/>
              <a:t>? </a:t>
            </a:r>
            <a:endParaRPr lang="da-DK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/>
              <a:t>Vi starter med Danmark, </a:t>
            </a:r>
            <a:r>
              <a:rPr dirty="0" err="1"/>
              <a:t>går</a:t>
            </a:r>
            <a:r>
              <a:rPr dirty="0"/>
              <a:t> </a:t>
            </a:r>
            <a:r>
              <a:rPr dirty="0" err="1"/>
              <a:t>videre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de </a:t>
            </a:r>
            <a:r>
              <a:rPr dirty="0" err="1"/>
              <a:t>seks</a:t>
            </a:r>
            <a:r>
              <a:rPr dirty="0"/>
              <a:t> </a:t>
            </a:r>
            <a:r>
              <a:rPr dirty="0" err="1"/>
              <a:t>kommuner</a:t>
            </a:r>
            <a:r>
              <a:rPr dirty="0"/>
              <a:t> </a:t>
            </a:r>
            <a:r>
              <a:rPr dirty="0" err="1"/>
              <a:t>omkring</a:t>
            </a:r>
            <a:r>
              <a:rPr dirty="0"/>
              <a:t> </a:t>
            </a:r>
            <a:r>
              <a:rPr dirty="0" err="1"/>
              <a:t>Sydsjælland</a:t>
            </a:r>
            <a:r>
              <a:rPr dirty="0"/>
              <a:t> og Lolland-Falster og lander i </a:t>
            </a:r>
            <a:r>
              <a:rPr dirty="0" err="1"/>
              <a:t>Vordingborg</a:t>
            </a:r>
            <a:r>
              <a:rPr dirty="0"/>
              <a:t>. </a:t>
            </a:r>
            <a:endParaRPr lang="da-DK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 err="1"/>
              <a:t>Tallene</a:t>
            </a:r>
            <a:r>
              <a:rPr dirty="0"/>
              <a:t> </a:t>
            </a:r>
            <a:r>
              <a:rPr dirty="0" err="1"/>
              <a:t>fortæller</a:t>
            </a:r>
            <a:r>
              <a:rPr dirty="0"/>
              <a:t> </a:t>
            </a:r>
            <a:r>
              <a:rPr dirty="0" err="1"/>
              <a:t>noget</a:t>
            </a:r>
            <a:r>
              <a:rPr dirty="0"/>
              <a:t> om </a:t>
            </a:r>
            <a:r>
              <a:rPr dirty="0" err="1"/>
              <a:t>klubmedlemskab</a:t>
            </a:r>
            <a:r>
              <a:rPr dirty="0"/>
              <a:t>. </a:t>
            </a:r>
            <a:endParaRPr lang="da-DK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dirty="0" err="1"/>
              <a:t>Senere</a:t>
            </a:r>
            <a:r>
              <a:rPr dirty="0"/>
              <a:t> </a:t>
            </a:r>
            <a:r>
              <a:rPr lang="da-DK" dirty="0"/>
              <a:t>i oplægget </a:t>
            </a:r>
            <a:r>
              <a:rPr dirty="0" err="1"/>
              <a:t>får</a:t>
            </a:r>
            <a:r>
              <a:rPr dirty="0"/>
              <a:t> I </a:t>
            </a:r>
            <a:r>
              <a:rPr dirty="0" err="1"/>
              <a:t>også</a:t>
            </a:r>
            <a:r>
              <a:rPr dirty="0"/>
              <a:t> </a:t>
            </a:r>
            <a:r>
              <a:rPr lang="da-DK" dirty="0"/>
              <a:t>lokale </a:t>
            </a:r>
            <a:r>
              <a:rPr lang="da-DK" dirty="0" err="1"/>
              <a:t>erf</a:t>
            </a:r>
            <a:r>
              <a:rPr dirty="0" err="1"/>
              <a:t>aringer</a:t>
            </a:r>
            <a:r>
              <a:rPr dirty="0"/>
              <a:t> og de </a:t>
            </a:r>
            <a:r>
              <a:rPr dirty="0" err="1"/>
              <a:t>unges</a:t>
            </a:r>
            <a:r>
              <a:rPr dirty="0"/>
              <a:t> </a:t>
            </a:r>
            <a:r>
              <a:rPr dirty="0" err="1"/>
              <a:t>egne</a:t>
            </a:r>
            <a:r>
              <a:rPr dirty="0"/>
              <a:t> </a:t>
            </a:r>
            <a:r>
              <a:rPr dirty="0" err="1"/>
              <a:t>ord</a:t>
            </a:r>
            <a:r>
              <a:rPr dirty="0"/>
              <a:t>,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tallene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erstatte</a:t>
            </a:r>
            <a:r>
              <a:rPr lang="da-DK" dirty="0"/>
              <a:t> (her tænkes på fortællingen om Frederik og hans sejlerliv).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Dansk Sejlunion </a:t>
            </a:r>
            <a:r>
              <a:rPr dirty="0" err="1"/>
              <a:t>samler</a:t>
            </a:r>
            <a:r>
              <a:rPr dirty="0"/>
              <a:t> </a:t>
            </a:r>
            <a:r>
              <a:rPr dirty="0" err="1"/>
              <a:t>omkring</a:t>
            </a:r>
            <a:r>
              <a:rPr dirty="0"/>
              <a:t> </a:t>
            </a:r>
            <a:r>
              <a:rPr lang="da-DK" dirty="0"/>
              <a:t>237</a:t>
            </a:r>
            <a:r>
              <a:rPr dirty="0"/>
              <a:t> </a:t>
            </a:r>
            <a:r>
              <a:rPr dirty="0" err="1"/>
              <a:t>medlemsklubber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Det </a:t>
            </a:r>
            <a:r>
              <a:rPr dirty="0" err="1"/>
              <a:t>præcise</a:t>
            </a:r>
            <a:r>
              <a:rPr dirty="0"/>
              <a:t> </a:t>
            </a:r>
            <a:r>
              <a:rPr dirty="0" err="1"/>
              <a:t>tal</a:t>
            </a:r>
            <a:r>
              <a:rPr dirty="0"/>
              <a:t> </a:t>
            </a:r>
            <a:r>
              <a:rPr dirty="0" err="1"/>
              <a:t>ændrer</a:t>
            </a:r>
            <a:r>
              <a:rPr dirty="0"/>
              <a:t> sig, og </a:t>
            </a:r>
            <a:r>
              <a:rPr dirty="0" err="1"/>
              <a:t>årsrapporten</a:t>
            </a:r>
            <a:r>
              <a:rPr dirty="0"/>
              <a:t> </a:t>
            </a:r>
            <a:r>
              <a:rPr dirty="0" err="1"/>
              <a:t>angiver</a:t>
            </a:r>
            <a:r>
              <a:rPr dirty="0"/>
              <a:t> </a:t>
            </a:r>
            <a:r>
              <a:rPr lang="da-DK" dirty="0"/>
              <a:t>238</a:t>
            </a:r>
            <a:r>
              <a:rPr dirty="0"/>
              <a:t> </a:t>
            </a:r>
            <a:r>
              <a:rPr dirty="0" err="1"/>
              <a:t>klubber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udgangen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20</a:t>
            </a:r>
            <a:r>
              <a:rPr lang="da-DK" dirty="0"/>
              <a:t>25</a:t>
            </a:r>
            <a:r>
              <a:rPr dirty="0"/>
              <a:t>. </a:t>
            </a:r>
            <a:endParaRPr lang="da-DK" dirty="0"/>
          </a:p>
          <a:p>
            <a:r>
              <a:rPr lang="da-DK" dirty="0"/>
              <a:t>Dansk Sejlunion seneste k</a:t>
            </a:r>
            <a:r>
              <a:rPr dirty="0" err="1"/>
              <a:t>lubundersøgelse</a:t>
            </a:r>
            <a:r>
              <a:rPr dirty="0"/>
              <a:t> </a:t>
            </a:r>
            <a:r>
              <a:rPr dirty="0" err="1"/>
              <a:t>viser</a:t>
            </a:r>
            <a:r>
              <a:rPr dirty="0"/>
              <a:t>, at </a:t>
            </a:r>
            <a:r>
              <a:rPr dirty="0" err="1"/>
              <a:t>sejlsport</a:t>
            </a:r>
            <a:r>
              <a:rPr dirty="0"/>
              <a:t> er mere end </a:t>
            </a:r>
            <a:r>
              <a:rPr lang="da-DK" dirty="0"/>
              <a:t>bådtyper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én</a:t>
            </a:r>
            <a:r>
              <a:rPr dirty="0"/>
              <a:t> </a:t>
            </a:r>
            <a:r>
              <a:rPr dirty="0" err="1"/>
              <a:t>måde</a:t>
            </a:r>
            <a:r>
              <a:rPr dirty="0"/>
              <a:t> at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aktiv</a:t>
            </a:r>
            <a:r>
              <a:rPr dirty="0"/>
              <a:t> på. </a:t>
            </a:r>
            <a:endParaRPr lang="da-DK" dirty="0"/>
          </a:p>
          <a:p>
            <a:r>
              <a:rPr dirty="0"/>
              <a:t>154 </a:t>
            </a:r>
            <a:r>
              <a:rPr dirty="0" err="1"/>
              <a:t>klubber</a:t>
            </a:r>
            <a:r>
              <a:rPr dirty="0"/>
              <a:t> </a:t>
            </a:r>
            <a:r>
              <a:rPr dirty="0" err="1"/>
              <a:t>havde</a:t>
            </a:r>
            <a:r>
              <a:rPr dirty="0"/>
              <a:t> </a:t>
            </a:r>
            <a:r>
              <a:rPr dirty="0" err="1"/>
              <a:t>kapsejlads</a:t>
            </a:r>
            <a:r>
              <a:rPr dirty="0"/>
              <a:t> for </a:t>
            </a:r>
            <a:r>
              <a:rPr dirty="0" err="1"/>
              <a:t>voksne</a:t>
            </a:r>
            <a:r>
              <a:rPr dirty="0"/>
              <a:t> og 133 </a:t>
            </a:r>
            <a:r>
              <a:rPr dirty="0" err="1"/>
              <a:t>sejlads</a:t>
            </a:r>
            <a:r>
              <a:rPr dirty="0"/>
              <a:t> for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. </a:t>
            </a:r>
            <a:endParaRPr lang="da-DK" dirty="0"/>
          </a:p>
          <a:p>
            <a:r>
              <a:rPr lang="da-DK" dirty="0"/>
              <a:t>Der var også</a:t>
            </a:r>
            <a:r>
              <a:rPr dirty="0"/>
              <a:t> 118 med </a:t>
            </a:r>
            <a:r>
              <a:rPr dirty="0" err="1"/>
              <a:t>sejle</a:t>
            </a:r>
            <a:r>
              <a:rPr lang="da-DK" dirty="0" err="1"/>
              <a:t>rskole</a:t>
            </a:r>
            <a:r>
              <a:rPr dirty="0"/>
              <a:t>. En </a:t>
            </a:r>
            <a:r>
              <a:rPr dirty="0" err="1"/>
              <a:t>klub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optræde</a:t>
            </a:r>
            <a:r>
              <a:rPr dirty="0"/>
              <a:t> i </a:t>
            </a:r>
            <a:r>
              <a:rPr dirty="0" err="1"/>
              <a:t>flere</a:t>
            </a:r>
            <a:r>
              <a:rPr dirty="0"/>
              <a:t> af </a:t>
            </a:r>
            <a:r>
              <a:rPr dirty="0" err="1"/>
              <a:t>tallene</a:t>
            </a:r>
            <a:r>
              <a:rPr dirty="0"/>
              <a:t>. </a:t>
            </a:r>
            <a:endParaRPr lang="da-DK" dirty="0"/>
          </a:p>
          <a:p>
            <a:r>
              <a:rPr lang="da-DK" dirty="0"/>
              <a:t>Aktiviteterne </a:t>
            </a:r>
            <a:r>
              <a:rPr dirty="0" err="1"/>
              <a:t>beskriver</a:t>
            </a:r>
            <a:r>
              <a:rPr dirty="0"/>
              <a:t> 202</a:t>
            </a:r>
            <a:r>
              <a:rPr lang="da-DK" dirty="0"/>
              <a:t>5</a:t>
            </a:r>
            <a:r>
              <a:rPr dirty="0"/>
              <a:t>, </a:t>
            </a:r>
            <a:r>
              <a:rPr lang="da-DK" dirty="0"/>
              <a:t>og</a:t>
            </a:r>
            <a:r>
              <a:rPr dirty="0"/>
              <a:t> </a:t>
            </a:r>
            <a:r>
              <a:rPr dirty="0" err="1"/>
              <a:t>medlemstallene</a:t>
            </a:r>
            <a:r>
              <a:rPr dirty="0"/>
              <a:t> på de </a:t>
            </a:r>
            <a:r>
              <a:rPr dirty="0" err="1"/>
              <a:t>næste</a:t>
            </a:r>
            <a:r>
              <a:rPr dirty="0"/>
              <a:t> slides er </a:t>
            </a:r>
            <a:r>
              <a:rPr dirty="0" err="1"/>
              <a:t>fra</a:t>
            </a:r>
            <a:r>
              <a:rPr dirty="0"/>
              <a:t>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 2025 </a:t>
            </a:r>
            <a:r>
              <a:rPr dirty="0" err="1"/>
              <a:t>blev</a:t>
            </a:r>
            <a:r>
              <a:rPr dirty="0"/>
              <a:t> der </a:t>
            </a:r>
            <a:r>
              <a:rPr dirty="0" err="1"/>
              <a:t>registreret</a:t>
            </a:r>
            <a:r>
              <a:rPr dirty="0"/>
              <a:t> 50.571 </a:t>
            </a:r>
            <a:r>
              <a:rPr dirty="0" err="1"/>
              <a:t>medlemskaber</a:t>
            </a:r>
            <a:r>
              <a:rPr dirty="0"/>
              <a:t> i </a:t>
            </a:r>
            <a:r>
              <a:rPr lang="da-DK" dirty="0"/>
              <a:t>Dansk </a:t>
            </a:r>
            <a:r>
              <a:rPr lang="da-DK" dirty="0" err="1"/>
              <a:t>Sejlunions</a:t>
            </a:r>
            <a:r>
              <a:rPr lang="da-DK" dirty="0"/>
              <a:t> medlemsklubber</a:t>
            </a:r>
            <a:r>
              <a:rPr dirty="0"/>
              <a:t>. </a:t>
            </a:r>
            <a:endParaRPr lang="da-DK" dirty="0"/>
          </a:p>
          <a:p>
            <a:r>
              <a:rPr lang="da-DK" dirty="0"/>
              <a:t>Graferne</a:t>
            </a:r>
            <a:r>
              <a:rPr dirty="0"/>
              <a:t> </a:t>
            </a:r>
            <a:r>
              <a:rPr dirty="0" err="1"/>
              <a:t>viser</a:t>
            </a:r>
            <a:r>
              <a:rPr dirty="0"/>
              <a:t> </a:t>
            </a:r>
            <a:r>
              <a:rPr dirty="0" err="1"/>
              <a:t>udvalgte</a:t>
            </a:r>
            <a:r>
              <a:rPr dirty="0"/>
              <a:t> </a:t>
            </a:r>
            <a:r>
              <a:rPr lang="da-DK" dirty="0"/>
              <a:t>aldersgrupper</a:t>
            </a:r>
            <a:r>
              <a:rPr dirty="0"/>
              <a:t>, og </a:t>
            </a:r>
            <a:r>
              <a:rPr dirty="0" err="1"/>
              <a:t>hver</a:t>
            </a:r>
            <a:r>
              <a:rPr dirty="0"/>
              <a:t> </a:t>
            </a:r>
            <a:r>
              <a:rPr dirty="0" err="1"/>
              <a:t>søjle</a:t>
            </a:r>
            <a:r>
              <a:rPr dirty="0"/>
              <a:t>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læses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antallet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klubmedlemmer</a:t>
            </a:r>
            <a:r>
              <a:rPr dirty="0"/>
              <a:t> for </a:t>
            </a:r>
            <a:r>
              <a:rPr dirty="0" err="1"/>
              <a:t>hver</a:t>
            </a:r>
            <a:r>
              <a:rPr dirty="0"/>
              <a:t> 1.000 </a:t>
            </a:r>
            <a:r>
              <a:rPr lang="da-DK" dirty="0"/>
              <a:t>borgere</a:t>
            </a:r>
            <a:r>
              <a:rPr dirty="0"/>
              <a:t> i </a:t>
            </a:r>
            <a:r>
              <a:rPr dirty="0" err="1"/>
              <a:t>samme</a:t>
            </a:r>
            <a:r>
              <a:rPr dirty="0"/>
              <a:t> </a:t>
            </a:r>
            <a:r>
              <a:rPr dirty="0" err="1"/>
              <a:t>aldersgruppe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Blandt</a:t>
            </a:r>
            <a:r>
              <a:rPr dirty="0"/>
              <a:t> de 7–12-årige er det 4,5 pr. 1.000. </a:t>
            </a:r>
            <a:r>
              <a:rPr dirty="0" err="1"/>
              <a:t>Blandt</a:t>
            </a:r>
            <a:r>
              <a:rPr dirty="0"/>
              <a:t> 60–69-årige er det 16,2. Der er 3.345 </a:t>
            </a:r>
            <a:r>
              <a:rPr dirty="0" err="1"/>
              <a:t>medlemmer</a:t>
            </a:r>
            <a:r>
              <a:rPr dirty="0"/>
              <a:t> </a:t>
            </a:r>
            <a:r>
              <a:rPr dirty="0" err="1"/>
              <a:t>mellem</a:t>
            </a:r>
            <a:r>
              <a:rPr dirty="0"/>
              <a:t> 7 og 18 </a:t>
            </a:r>
            <a:r>
              <a:rPr dirty="0" err="1"/>
              <a:t>år</a:t>
            </a:r>
            <a:r>
              <a:rPr dirty="0"/>
              <a:t>, </a:t>
            </a:r>
            <a:r>
              <a:rPr dirty="0" err="1"/>
              <a:t>altså</a:t>
            </a:r>
            <a:r>
              <a:rPr dirty="0"/>
              <a:t> 6,6 </a:t>
            </a:r>
            <a:r>
              <a:rPr dirty="0" err="1"/>
              <a:t>procent</a:t>
            </a:r>
            <a:r>
              <a:rPr dirty="0"/>
              <a:t> af </a:t>
            </a:r>
            <a:r>
              <a:rPr dirty="0" err="1"/>
              <a:t>medlemmerne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Det </a:t>
            </a:r>
            <a:r>
              <a:rPr dirty="0" err="1"/>
              <a:t>siger</a:t>
            </a:r>
            <a:r>
              <a:rPr dirty="0"/>
              <a:t> </a:t>
            </a:r>
            <a:r>
              <a:rPr dirty="0" err="1"/>
              <a:t>noget</a:t>
            </a:r>
            <a:r>
              <a:rPr dirty="0"/>
              <a:t> om </a:t>
            </a:r>
            <a:r>
              <a:rPr dirty="0" err="1"/>
              <a:t>klubbernes</a:t>
            </a:r>
            <a:r>
              <a:rPr dirty="0"/>
              <a:t> </a:t>
            </a:r>
            <a:r>
              <a:rPr dirty="0" err="1"/>
              <a:t>aldersprofil</a:t>
            </a:r>
            <a:r>
              <a:rPr dirty="0"/>
              <a:t>,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hvor</a:t>
            </a:r>
            <a:r>
              <a:rPr dirty="0"/>
              <a:t> mange </a:t>
            </a:r>
            <a:r>
              <a:rPr lang="da-DK" dirty="0"/>
              <a:t>borgere</a:t>
            </a:r>
            <a:r>
              <a:rPr dirty="0"/>
              <a:t> der </a:t>
            </a:r>
            <a:r>
              <a:rPr dirty="0" err="1"/>
              <a:t>faktisk</a:t>
            </a:r>
            <a:r>
              <a:rPr dirty="0"/>
              <a:t> </a:t>
            </a:r>
            <a:r>
              <a:rPr dirty="0" err="1"/>
              <a:t>kommer</a:t>
            </a:r>
            <a:r>
              <a:rPr dirty="0"/>
              <a:t> på </a:t>
            </a:r>
            <a:r>
              <a:rPr dirty="0" err="1"/>
              <a:t>vandet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Klubmedlemmerne</a:t>
            </a:r>
            <a:r>
              <a:rPr dirty="0"/>
              <a:t> </a:t>
            </a:r>
            <a:r>
              <a:rPr dirty="0" err="1"/>
              <a:t>registreres</a:t>
            </a:r>
            <a:r>
              <a:rPr dirty="0"/>
              <a:t> </a:t>
            </a:r>
            <a:r>
              <a:rPr dirty="0" err="1"/>
              <a:t>efter</a:t>
            </a:r>
            <a:r>
              <a:rPr dirty="0"/>
              <a:t> </a:t>
            </a:r>
            <a:r>
              <a:rPr dirty="0" err="1"/>
              <a:t>klubbens</a:t>
            </a:r>
            <a:r>
              <a:rPr dirty="0"/>
              <a:t> </a:t>
            </a:r>
            <a:r>
              <a:rPr dirty="0" err="1"/>
              <a:t>adresse</a:t>
            </a:r>
            <a:r>
              <a:rPr dirty="0"/>
              <a:t>,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befolkningstallene</a:t>
            </a:r>
            <a:r>
              <a:rPr dirty="0"/>
              <a:t> </a:t>
            </a:r>
            <a:r>
              <a:rPr dirty="0" err="1"/>
              <a:t>følger</a:t>
            </a:r>
            <a:r>
              <a:rPr dirty="0"/>
              <a:t> </a:t>
            </a:r>
            <a:r>
              <a:rPr lang="da-DK" dirty="0"/>
              <a:t>kommunen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Blandt</a:t>
            </a:r>
            <a:r>
              <a:rPr dirty="0"/>
              <a:t> de 25–39-årige er der 6.153 medlemmer, svarende til 5,1 pr. 1.000 jævnaldrende.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Fra 2008 </a:t>
            </a:r>
            <a:r>
              <a:rPr dirty="0" err="1"/>
              <a:t>til</a:t>
            </a:r>
            <a:r>
              <a:rPr dirty="0"/>
              <a:t> 2026 </a:t>
            </a:r>
            <a:r>
              <a:rPr dirty="0" err="1"/>
              <a:t>blev</a:t>
            </a:r>
            <a:r>
              <a:rPr dirty="0"/>
              <a:t> der </a:t>
            </a:r>
            <a:r>
              <a:rPr dirty="0" err="1"/>
              <a:t>omtrent</a:t>
            </a:r>
            <a:r>
              <a:rPr dirty="0"/>
              <a:t> fem </a:t>
            </a:r>
            <a:r>
              <a:rPr dirty="0" err="1"/>
              <a:t>procent</a:t>
            </a:r>
            <a:r>
              <a:rPr dirty="0"/>
              <a:t> </a:t>
            </a:r>
            <a:r>
              <a:rPr dirty="0" err="1"/>
              <a:t>færre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 i </a:t>
            </a:r>
            <a:r>
              <a:rPr dirty="0" err="1"/>
              <a:t>alderen</a:t>
            </a:r>
            <a:r>
              <a:rPr dirty="0"/>
              <a:t> 7 </a:t>
            </a:r>
            <a:r>
              <a:rPr dirty="0" err="1"/>
              <a:t>til</a:t>
            </a:r>
            <a:r>
              <a:rPr dirty="0"/>
              <a:t> 18 </a:t>
            </a:r>
            <a:r>
              <a:rPr dirty="0" err="1"/>
              <a:t>år</a:t>
            </a:r>
            <a:r>
              <a:rPr dirty="0"/>
              <a:t> i Danmark. </a:t>
            </a:r>
            <a:endParaRPr lang="da-DK" dirty="0"/>
          </a:p>
          <a:p>
            <a:r>
              <a:rPr lang="da-DK" dirty="0"/>
              <a:t>I</a:t>
            </a:r>
            <a:r>
              <a:rPr dirty="0"/>
              <a:t> </a:t>
            </a:r>
            <a:r>
              <a:rPr dirty="0" err="1"/>
              <a:t>Vordingborg</a:t>
            </a:r>
            <a:r>
              <a:rPr dirty="0"/>
              <a:t> </a:t>
            </a:r>
            <a:r>
              <a:rPr dirty="0" err="1"/>
              <a:t>faldt</a:t>
            </a:r>
            <a:r>
              <a:rPr dirty="0"/>
              <a:t> </a:t>
            </a:r>
            <a:r>
              <a:rPr dirty="0" err="1"/>
              <a:t>antallet</a:t>
            </a:r>
            <a:r>
              <a:rPr dirty="0"/>
              <a:t> med </a:t>
            </a:r>
            <a:r>
              <a:rPr dirty="0" err="1"/>
              <a:t>omkring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fjerdedel</a:t>
            </a:r>
            <a:r>
              <a:rPr dirty="0"/>
              <a:t>, </a:t>
            </a:r>
            <a:r>
              <a:rPr dirty="0" err="1"/>
              <a:t>fra</a:t>
            </a:r>
            <a:r>
              <a:rPr dirty="0"/>
              <a:t> 6.946 </a:t>
            </a:r>
            <a:r>
              <a:rPr dirty="0" err="1"/>
              <a:t>til</a:t>
            </a:r>
            <a:r>
              <a:rPr dirty="0"/>
              <a:t> 5.253. </a:t>
            </a:r>
            <a:endParaRPr lang="da-DK" dirty="0"/>
          </a:p>
          <a:p>
            <a:r>
              <a:rPr dirty="0" err="1"/>
              <a:t>Samtidig</a:t>
            </a:r>
            <a:r>
              <a:rPr dirty="0"/>
              <a:t> </a:t>
            </a:r>
            <a:r>
              <a:rPr dirty="0" err="1"/>
              <a:t>steg</a:t>
            </a:r>
            <a:r>
              <a:rPr dirty="0"/>
              <a:t> </a:t>
            </a:r>
            <a:r>
              <a:rPr dirty="0" err="1"/>
              <a:t>andelen</a:t>
            </a:r>
            <a:r>
              <a:rPr dirty="0"/>
              <a:t> med det, </a:t>
            </a:r>
            <a:r>
              <a:rPr dirty="0" err="1"/>
              <a:t>Danmarks</a:t>
            </a:r>
            <a:r>
              <a:rPr dirty="0"/>
              <a:t> </a:t>
            </a:r>
            <a:r>
              <a:rPr dirty="0" err="1"/>
              <a:t>Statistik</a:t>
            </a:r>
            <a:r>
              <a:rPr dirty="0"/>
              <a:t> </a:t>
            </a:r>
            <a:r>
              <a:rPr dirty="0" err="1"/>
              <a:t>kalder</a:t>
            </a:r>
            <a:r>
              <a:rPr dirty="0"/>
              <a:t> </a:t>
            </a:r>
            <a:r>
              <a:rPr dirty="0" err="1"/>
              <a:t>ikke-vestlig</a:t>
            </a:r>
            <a:r>
              <a:rPr dirty="0"/>
              <a:t> </a:t>
            </a:r>
            <a:r>
              <a:rPr dirty="0" err="1"/>
              <a:t>oprindelse</a:t>
            </a:r>
            <a:r>
              <a:rPr dirty="0"/>
              <a:t>, </a:t>
            </a:r>
            <a:r>
              <a:rPr dirty="0" err="1"/>
              <a:t>fra</a:t>
            </a:r>
            <a:r>
              <a:rPr dirty="0"/>
              <a:t> 8,8 </a:t>
            </a:r>
            <a:r>
              <a:rPr dirty="0" err="1"/>
              <a:t>til</a:t>
            </a:r>
            <a:r>
              <a:rPr dirty="0"/>
              <a:t> 12,1 </a:t>
            </a:r>
            <a:r>
              <a:rPr dirty="0" err="1"/>
              <a:t>procent</a:t>
            </a:r>
            <a:r>
              <a:rPr dirty="0"/>
              <a:t> </a:t>
            </a:r>
            <a:r>
              <a:rPr dirty="0" err="1"/>
              <a:t>blandt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 i hele </a:t>
            </a:r>
            <a:r>
              <a:rPr dirty="0" err="1"/>
              <a:t>landet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Det er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statistisk</a:t>
            </a:r>
            <a:r>
              <a:rPr dirty="0"/>
              <a:t> </a:t>
            </a:r>
            <a:r>
              <a:rPr dirty="0" err="1"/>
              <a:t>herkomstkategori</a:t>
            </a:r>
            <a:r>
              <a:rPr dirty="0"/>
              <a:t>, </a:t>
            </a:r>
            <a:r>
              <a:rPr dirty="0" err="1"/>
              <a:t>ikke</a:t>
            </a:r>
            <a:r>
              <a:rPr dirty="0"/>
              <a:t> et </a:t>
            </a:r>
            <a:r>
              <a:rPr dirty="0" err="1"/>
              <a:t>mål</a:t>
            </a:r>
            <a:r>
              <a:rPr dirty="0"/>
              <a:t> for interesse for </a:t>
            </a:r>
            <a:r>
              <a:rPr dirty="0" err="1"/>
              <a:t>vandet</a:t>
            </a:r>
            <a:r>
              <a:rPr dirty="0"/>
              <a:t>. Dansk </a:t>
            </a:r>
            <a:r>
              <a:rPr dirty="0" err="1"/>
              <a:t>Sejlunions</a:t>
            </a:r>
            <a:r>
              <a:rPr dirty="0"/>
              <a:t> </a:t>
            </a:r>
            <a:r>
              <a:rPr dirty="0" err="1"/>
              <a:t>medlemstal</a:t>
            </a:r>
            <a:r>
              <a:rPr dirty="0"/>
              <a:t> </a:t>
            </a:r>
            <a:r>
              <a:rPr dirty="0" err="1"/>
              <a:t>fortæller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om </a:t>
            </a:r>
            <a:r>
              <a:rPr dirty="0" err="1"/>
              <a:t>medlemmernes</a:t>
            </a:r>
            <a:r>
              <a:rPr dirty="0"/>
              <a:t> </a:t>
            </a:r>
            <a:r>
              <a:rPr dirty="0" err="1"/>
              <a:t>herkomst</a:t>
            </a:r>
            <a:r>
              <a:rPr dirty="0"/>
              <a:t>. </a:t>
            </a:r>
            <a:endParaRPr lang="da-DK" dirty="0"/>
          </a:p>
          <a:p>
            <a:r>
              <a:rPr dirty="0"/>
              <a:t>Vi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derfor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beregne</a:t>
            </a:r>
            <a:r>
              <a:rPr dirty="0"/>
              <a:t>, </a:t>
            </a:r>
            <a:r>
              <a:rPr dirty="0" err="1"/>
              <a:t>hvor</a:t>
            </a:r>
            <a:r>
              <a:rPr dirty="0"/>
              <a:t> </a:t>
            </a:r>
            <a:r>
              <a:rPr dirty="0" err="1"/>
              <a:t>meget</a:t>
            </a:r>
            <a:r>
              <a:rPr dirty="0"/>
              <a:t> </a:t>
            </a:r>
            <a:r>
              <a:rPr dirty="0" err="1"/>
              <a:t>ændringerne</a:t>
            </a:r>
            <a:r>
              <a:rPr dirty="0"/>
              <a:t> </a:t>
            </a:r>
            <a:r>
              <a:rPr dirty="0" err="1"/>
              <a:t>hver</a:t>
            </a:r>
            <a:r>
              <a:rPr dirty="0"/>
              <a:t> </a:t>
            </a:r>
            <a:r>
              <a:rPr dirty="0" err="1"/>
              <a:t>især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påvirket</a:t>
            </a:r>
            <a:r>
              <a:rPr dirty="0"/>
              <a:t> </a:t>
            </a:r>
            <a:r>
              <a:rPr dirty="0" err="1"/>
              <a:t>rekrutteringen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Tallene</a:t>
            </a:r>
            <a:r>
              <a:rPr dirty="0"/>
              <a:t> </a:t>
            </a:r>
            <a:r>
              <a:rPr dirty="0" err="1"/>
              <a:t>viser</a:t>
            </a:r>
            <a:r>
              <a:rPr dirty="0"/>
              <a:t>, at </a:t>
            </a:r>
            <a:r>
              <a:rPr dirty="0" err="1"/>
              <a:t>klubberne</a:t>
            </a:r>
            <a:r>
              <a:rPr dirty="0"/>
              <a:t> </a:t>
            </a:r>
            <a:r>
              <a:rPr dirty="0" err="1"/>
              <a:t>møder</a:t>
            </a:r>
            <a:r>
              <a:rPr dirty="0"/>
              <a:t> </a:t>
            </a:r>
            <a:r>
              <a:rPr dirty="0" err="1"/>
              <a:t>andre</a:t>
            </a:r>
            <a:r>
              <a:rPr dirty="0"/>
              <a:t> </a:t>
            </a:r>
            <a:r>
              <a:rPr dirty="0" err="1"/>
              <a:t>børneårgange</a:t>
            </a:r>
            <a:r>
              <a:rPr dirty="0"/>
              <a:t> end for 20 </a:t>
            </a:r>
            <a:r>
              <a:rPr dirty="0" err="1"/>
              <a:t>år</a:t>
            </a:r>
            <a:r>
              <a:rPr dirty="0"/>
              <a:t> </a:t>
            </a:r>
            <a:r>
              <a:rPr dirty="0" err="1"/>
              <a:t>siden</a:t>
            </a:r>
            <a:r>
              <a:rPr dirty="0"/>
              <a:t>.</a:t>
            </a:r>
            <a:r>
              <a:rPr lang="da-DK" dirty="0"/>
              <a:t> </a:t>
            </a:r>
          </a:p>
          <a:p>
            <a:r>
              <a:rPr lang="da-DK" dirty="0"/>
              <a:t>Men vi ved, at sejlsport primært appellerer til børn med en vestlig kulturel baggrund. </a:t>
            </a:r>
          </a:p>
          <a:p>
            <a:r>
              <a:rPr lang="da-DK" dirty="0"/>
              <a:t>Det kan vi grundlæggende se i klubbernes aktiviteter.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Vores vision taler om at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verdens</a:t>
            </a:r>
            <a:r>
              <a:rPr dirty="0"/>
              <a:t> </a:t>
            </a:r>
            <a:r>
              <a:rPr dirty="0" err="1"/>
              <a:t>bedste</a:t>
            </a:r>
            <a:r>
              <a:rPr dirty="0"/>
              <a:t> </a:t>
            </a:r>
            <a:r>
              <a:rPr dirty="0" err="1"/>
              <a:t>sejlersportsnation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Det er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stor</a:t>
            </a:r>
            <a:r>
              <a:rPr dirty="0"/>
              <a:t> </a:t>
            </a:r>
            <a:r>
              <a:rPr dirty="0" err="1"/>
              <a:t>formulering</a:t>
            </a:r>
            <a:r>
              <a:rPr dirty="0"/>
              <a:t>,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både</a:t>
            </a:r>
            <a:r>
              <a:rPr dirty="0"/>
              <a:t> handler om </a:t>
            </a:r>
            <a:r>
              <a:rPr dirty="0" err="1"/>
              <a:t>sporten</a:t>
            </a:r>
            <a:r>
              <a:rPr dirty="0"/>
              <a:t> på </a:t>
            </a:r>
            <a:r>
              <a:rPr dirty="0" err="1"/>
              <a:t>højeste</a:t>
            </a:r>
            <a:r>
              <a:rPr dirty="0"/>
              <a:t> </a:t>
            </a:r>
            <a:r>
              <a:rPr dirty="0" err="1"/>
              <a:t>niveau</a:t>
            </a:r>
            <a:r>
              <a:rPr dirty="0"/>
              <a:t> og om de mange </a:t>
            </a:r>
            <a:r>
              <a:rPr dirty="0" err="1"/>
              <a:t>mennesker</a:t>
            </a:r>
            <a:r>
              <a:rPr dirty="0"/>
              <a:t>, der finder </a:t>
            </a:r>
            <a:r>
              <a:rPr dirty="0" err="1"/>
              <a:t>glæde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at </a:t>
            </a:r>
            <a:r>
              <a:rPr dirty="0" err="1"/>
              <a:t>sejle</a:t>
            </a:r>
            <a:r>
              <a:rPr dirty="0"/>
              <a:t>. </a:t>
            </a:r>
            <a:endParaRPr lang="da-DK" dirty="0"/>
          </a:p>
          <a:p>
            <a:r>
              <a:rPr dirty="0"/>
              <a:t>Dansk Sejlunion er </a:t>
            </a:r>
            <a:r>
              <a:rPr dirty="0" err="1"/>
              <a:t>klubbernes</a:t>
            </a:r>
            <a:r>
              <a:rPr dirty="0"/>
              <a:t> </a:t>
            </a:r>
            <a:r>
              <a:rPr dirty="0" err="1"/>
              <a:t>fælles</a:t>
            </a:r>
            <a:r>
              <a:rPr dirty="0"/>
              <a:t> </a:t>
            </a:r>
            <a:r>
              <a:rPr dirty="0" err="1"/>
              <a:t>forbund</a:t>
            </a:r>
            <a:r>
              <a:rPr dirty="0"/>
              <a:t>. </a:t>
            </a:r>
            <a:endParaRPr lang="da-DK" dirty="0"/>
          </a:p>
          <a:p>
            <a:r>
              <a:rPr dirty="0"/>
              <a:t>Vi </a:t>
            </a:r>
            <a:r>
              <a:rPr dirty="0" err="1"/>
              <a:t>hjælper</a:t>
            </a:r>
            <a:r>
              <a:rPr dirty="0"/>
              <a:t> dem med </a:t>
            </a:r>
            <a:r>
              <a:rPr dirty="0" err="1"/>
              <a:t>uddannelse</a:t>
            </a:r>
            <a:r>
              <a:rPr dirty="0"/>
              <a:t>, </a:t>
            </a:r>
            <a:r>
              <a:rPr dirty="0" err="1"/>
              <a:t>viden</a:t>
            </a:r>
            <a:r>
              <a:rPr dirty="0"/>
              <a:t>, </a:t>
            </a:r>
            <a:r>
              <a:rPr dirty="0" err="1"/>
              <a:t>aktiviteter</a:t>
            </a:r>
            <a:r>
              <a:rPr dirty="0"/>
              <a:t> og </a:t>
            </a:r>
            <a:r>
              <a:rPr dirty="0" err="1"/>
              <a:t>gode</a:t>
            </a:r>
            <a:r>
              <a:rPr dirty="0"/>
              <a:t> rammer. </a:t>
            </a:r>
            <a:endParaRPr lang="da-DK" dirty="0"/>
          </a:p>
          <a:p>
            <a:r>
              <a:rPr dirty="0" err="1"/>
              <a:t>Indsatsplanen</a:t>
            </a:r>
            <a:r>
              <a:rPr dirty="0"/>
              <a:t> </a:t>
            </a:r>
            <a:r>
              <a:rPr dirty="0" err="1"/>
              <a:t>frem</a:t>
            </a:r>
            <a:r>
              <a:rPr dirty="0"/>
              <a:t> mod 2029 </a:t>
            </a:r>
            <a:r>
              <a:rPr dirty="0" err="1"/>
              <a:t>har</a:t>
            </a:r>
            <a:r>
              <a:rPr dirty="0"/>
              <a:t> fem </a:t>
            </a:r>
            <a:r>
              <a:rPr dirty="0" err="1"/>
              <a:t>områder</a:t>
            </a:r>
            <a:r>
              <a:rPr dirty="0"/>
              <a:t>: </a:t>
            </a:r>
            <a:r>
              <a:rPr dirty="0" err="1"/>
              <a:t>lettere</a:t>
            </a:r>
            <a:r>
              <a:rPr dirty="0"/>
              <a:t> at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klub</a:t>
            </a:r>
            <a:r>
              <a:rPr dirty="0"/>
              <a:t> og </a:t>
            </a:r>
            <a:r>
              <a:rPr dirty="0" err="1"/>
              <a:t>sejler</a:t>
            </a:r>
            <a:r>
              <a:rPr dirty="0"/>
              <a:t>, </a:t>
            </a:r>
            <a:r>
              <a:rPr dirty="0" err="1"/>
              <a:t>flere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 der </a:t>
            </a:r>
            <a:r>
              <a:rPr dirty="0" err="1"/>
              <a:t>trives</a:t>
            </a:r>
            <a:r>
              <a:rPr dirty="0"/>
              <a:t>, </a:t>
            </a:r>
            <a:r>
              <a:rPr dirty="0" err="1"/>
              <a:t>bedre</a:t>
            </a:r>
            <a:r>
              <a:rPr dirty="0"/>
              <a:t> </a:t>
            </a:r>
            <a:r>
              <a:rPr dirty="0" err="1"/>
              <a:t>sømandskab</a:t>
            </a:r>
            <a:r>
              <a:rPr dirty="0"/>
              <a:t>, </a:t>
            </a:r>
            <a:r>
              <a:rPr dirty="0" err="1"/>
              <a:t>kapsejlads</a:t>
            </a:r>
            <a:r>
              <a:rPr lang="da-DK" dirty="0"/>
              <a:t> (herunder talent og elite)</a:t>
            </a:r>
            <a:r>
              <a:rPr dirty="0"/>
              <a:t> og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bæredygtig</a:t>
            </a:r>
            <a:r>
              <a:rPr dirty="0"/>
              <a:t> </a:t>
            </a:r>
            <a:r>
              <a:rPr dirty="0" err="1"/>
              <a:t>fremtid</a:t>
            </a:r>
            <a:r>
              <a:rPr lang="da-DK" dirty="0"/>
              <a:t> for sejlsporten</a:t>
            </a:r>
            <a:r>
              <a:rPr dirty="0"/>
              <a:t>. </a:t>
            </a:r>
            <a:endParaRPr lang="da-DK" dirty="0"/>
          </a:p>
          <a:p>
            <a:r>
              <a:rPr lang="da-DK" dirty="0"/>
              <a:t>Dansk Sejlunion har en s</a:t>
            </a:r>
            <a:r>
              <a:rPr dirty="0" err="1"/>
              <a:t>trategiaftale</a:t>
            </a:r>
            <a:r>
              <a:rPr dirty="0"/>
              <a:t> med DIF</a:t>
            </a:r>
            <a:r>
              <a:rPr lang="da-DK" dirty="0"/>
              <a:t>, som</a:t>
            </a:r>
            <a:r>
              <a:rPr dirty="0"/>
              <a:t> </a:t>
            </a:r>
            <a:r>
              <a:rPr dirty="0" err="1"/>
              <a:t>støtter</a:t>
            </a:r>
            <a:r>
              <a:rPr dirty="0"/>
              <a:t> dele </a:t>
            </a:r>
            <a:r>
              <a:rPr dirty="0" err="1"/>
              <a:t>af</a:t>
            </a:r>
            <a:r>
              <a:rPr dirty="0"/>
              <a:t> </a:t>
            </a:r>
            <a:r>
              <a:rPr dirty="0" err="1"/>
              <a:t>dette</a:t>
            </a:r>
            <a:r>
              <a:rPr dirty="0"/>
              <a:t> </a:t>
            </a:r>
            <a:r>
              <a:rPr dirty="0" err="1"/>
              <a:t>arbejde</a:t>
            </a:r>
            <a:r>
              <a:rPr dirty="0"/>
              <a:t>. Den er </a:t>
            </a:r>
            <a:r>
              <a:rPr dirty="0" err="1"/>
              <a:t>ikke</a:t>
            </a:r>
            <a:r>
              <a:rPr dirty="0"/>
              <a:t> hele </a:t>
            </a:r>
            <a:r>
              <a:rPr dirty="0" err="1"/>
              <a:t>forbundets</a:t>
            </a:r>
            <a:r>
              <a:rPr dirty="0"/>
              <a:t> strategi.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Når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</a:t>
            </a:r>
            <a:r>
              <a:rPr dirty="0" err="1"/>
              <a:t>møder</a:t>
            </a:r>
            <a:r>
              <a:rPr dirty="0"/>
              <a:t> </a:t>
            </a:r>
            <a:r>
              <a:rPr dirty="0" err="1"/>
              <a:t>sejlsporten</a:t>
            </a:r>
            <a:r>
              <a:rPr dirty="0"/>
              <a:t>,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første</a:t>
            </a:r>
            <a:r>
              <a:rPr dirty="0"/>
              <a:t> tur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tryg</a:t>
            </a:r>
            <a:r>
              <a:rPr dirty="0"/>
              <a:t> og </a:t>
            </a:r>
            <a:r>
              <a:rPr dirty="0" err="1"/>
              <a:t>sjov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Det er </a:t>
            </a:r>
            <a:r>
              <a:rPr dirty="0" err="1"/>
              <a:t>afgørende</a:t>
            </a:r>
            <a:r>
              <a:rPr dirty="0"/>
              <a:t>, at de </a:t>
            </a:r>
            <a:r>
              <a:rPr dirty="0" err="1"/>
              <a:t>får</a:t>
            </a:r>
            <a:r>
              <a:rPr dirty="0"/>
              <a:t> </a:t>
            </a:r>
            <a:r>
              <a:rPr dirty="0" err="1"/>
              <a:t>nogen</a:t>
            </a:r>
            <a:r>
              <a:rPr dirty="0"/>
              <a:t> at </a:t>
            </a:r>
            <a:r>
              <a:rPr dirty="0" err="1"/>
              <a:t>høre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hos, </a:t>
            </a:r>
            <a:r>
              <a:rPr dirty="0" err="1"/>
              <a:t>så</a:t>
            </a:r>
            <a:r>
              <a:rPr dirty="0"/>
              <a:t> de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lyst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at </a:t>
            </a:r>
            <a:r>
              <a:rPr dirty="0" err="1"/>
              <a:t>komme</a:t>
            </a:r>
            <a:r>
              <a:rPr dirty="0"/>
              <a:t> </a:t>
            </a:r>
            <a:r>
              <a:rPr dirty="0" err="1"/>
              <a:t>igen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Når</a:t>
            </a:r>
            <a:r>
              <a:rPr dirty="0"/>
              <a:t> de </a:t>
            </a:r>
            <a:r>
              <a:rPr dirty="0" err="1"/>
              <a:t>bliver</a:t>
            </a:r>
            <a:r>
              <a:rPr dirty="0"/>
              <a:t> </a:t>
            </a:r>
            <a:r>
              <a:rPr dirty="0" err="1"/>
              <a:t>ældre</a:t>
            </a:r>
            <a:r>
              <a:rPr dirty="0"/>
              <a:t>, </a:t>
            </a:r>
            <a:r>
              <a:rPr dirty="0" err="1"/>
              <a:t>ønsker</a:t>
            </a:r>
            <a:r>
              <a:rPr dirty="0"/>
              <a:t> </a:t>
            </a:r>
            <a:r>
              <a:rPr dirty="0" err="1"/>
              <a:t>nogle</a:t>
            </a:r>
            <a:r>
              <a:rPr dirty="0"/>
              <a:t> </a:t>
            </a:r>
            <a:r>
              <a:rPr dirty="0" err="1"/>
              <a:t>ture</a:t>
            </a:r>
            <a:r>
              <a:rPr dirty="0"/>
              <a:t> og </a:t>
            </a:r>
            <a:r>
              <a:rPr dirty="0" err="1"/>
              <a:t>oplevelser</a:t>
            </a:r>
            <a:r>
              <a:rPr dirty="0"/>
              <a:t>, </a:t>
            </a:r>
            <a:r>
              <a:rPr dirty="0" err="1"/>
              <a:t>mens</a:t>
            </a:r>
            <a:r>
              <a:rPr dirty="0"/>
              <a:t> </a:t>
            </a:r>
            <a:r>
              <a:rPr dirty="0" err="1"/>
              <a:t>andre</a:t>
            </a:r>
            <a:r>
              <a:rPr dirty="0"/>
              <a:t> </a:t>
            </a:r>
            <a:r>
              <a:rPr dirty="0" err="1"/>
              <a:t>bliver</a:t>
            </a:r>
            <a:r>
              <a:rPr dirty="0"/>
              <a:t> </a:t>
            </a:r>
            <a:r>
              <a:rPr dirty="0" err="1"/>
              <a:t>optaget</a:t>
            </a:r>
            <a:r>
              <a:rPr dirty="0"/>
              <a:t> af </a:t>
            </a:r>
            <a:r>
              <a:rPr dirty="0" err="1"/>
              <a:t>konkurrencer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Begge</a:t>
            </a:r>
            <a:r>
              <a:rPr dirty="0"/>
              <a:t> dele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plads</a:t>
            </a:r>
            <a:r>
              <a:rPr dirty="0"/>
              <a:t> i </a:t>
            </a:r>
            <a:r>
              <a:rPr dirty="0" err="1"/>
              <a:t>vores</a:t>
            </a:r>
            <a:r>
              <a:rPr dirty="0"/>
              <a:t> </a:t>
            </a:r>
            <a:r>
              <a:rPr dirty="0" err="1"/>
              <a:t>klubber</a:t>
            </a:r>
            <a:r>
              <a:rPr dirty="0"/>
              <a:t>. </a:t>
            </a:r>
            <a:endParaRPr lang="da-DK" dirty="0"/>
          </a:p>
          <a:p>
            <a:r>
              <a:rPr dirty="0"/>
              <a:t>Dansk Sejlunion </a:t>
            </a:r>
            <a:r>
              <a:rPr dirty="0" err="1"/>
              <a:t>støtter</a:t>
            </a:r>
            <a:r>
              <a:rPr dirty="0"/>
              <a:t> </a:t>
            </a:r>
            <a:r>
              <a:rPr dirty="0" err="1"/>
              <a:t>klubbernes</a:t>
            </a:r>
            <a:r>
              <a:rPr dirty="0"/>
              <a:t> </a:t>
            </a:r>
            <a:r>
              <a:rPr dirty="0" err="1"/>
              <a:t>arbejde</a:t>
            </a:r>
            <a:r>
              <a:rPr dirty="0"/>
              <a:t> med </a:t>
            </a:r>
            <a:r>
              <a:rPr dirty="0" err="1"/>
              <a:t>uddannelse</a:t>
            </a:r>
            <a:r>
              <a:rPr dirty="0"/>
              <a:t> af </a:t>
            </a:r>
            <a:r>
              <a:rPr dirty="0" err="1"/>
              <a:t>trænere</a:t>
            </a:r>
            <a:r>
              <a:rPr dirty="0"/>
              <a:t> og med </a:t>
            </a:r>
            <a:r>
              <a:rPr dirty="0" err="1"/>
              <a:t>forløb</a:t>
            </a:r>
            <a:r>
              <a:rPr lang="da-DK" dirty="0"/>
              <a:t> i Diplomsejlerskolen</a:t>
            </a:r>
            <a:r>
              <a:rPr dirty="0"/>
              <a:t>, </a:t>
            </a:r>
            <a:r>
              <a:rPr dirty="0" err="1"/>
              <a:t>hvor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</a:t>
            </a:r>
            <a:r>
              <a:rPr dirty="0" err="1"/>
              <a:t>lærer</a:t>
            </a:r>
            <a:r>
              <a:rPr dirty="0"/>
              <a:t> mere i et tempo, der passer </a:t>
            </a:r>
            <a:r>
              <a:rPr dirty="0" err="1"/>
              <a:t>til</a:t>
            </a:r>
            <a:r>
              <a:rPr dirty="0"/>
              <a:t> dem. </a:t>
            </a:r>
            <a:endParaRPr lang="da-DK" dirty="0"/>
          </a:p>
          <a:p>
            <a:r>
              <a:rPr dirty="0" err="1"/>
              <a:t>Målet</a:t>
            </a:r>
            <a:r>
              <a:rPr dirty="0"/>
              <a:t> er et </a:t>
            </a:r>
            <a:r>
              <a:rPr dirty="0" err="1"/>
              <a:t>langt</a:t>
            </a:r>
            <a:r>
              <a:rPr dirty="0"/>
              <a:t> liv med </a:t>
            </a:r>
            <a:r>
              <a:rPr dirty="0" err="1"/>
              <a:t>sejlads</a:t>
            </a:r>
            <a:r>
              <a:rPr dirty="0"/>
              <a:t> og </a:t>
            </a:r>
            <a:r>
              <a:rPr dirty="0" err="1"/>
              <a:t>fællesskab</a:t>
            </a:r>
            <a:r>
              <a:rPr dirty="0"/>
              <a:t>, </a:t>
            </a:r>
            <a:r>
              <a:rPr dirty="0" err="1"/>
              <a:t>også</a:t>
            </a:r>
            <a:r>
              <a:rPr dirty="0"/>
              <a:t> for dem, der </a:t>
            </a:r>
            <a:r>
              <a:rPr dirty="0" err="1"/>
              <a:t>aldrig</a:t>
            </a:r>
            <a:r>
              <a:rPr dirty="0"/>
              <a:t> </a:t>
            </a:r>
            <a:r>
              <a:rPr dirty="0" err="1"/>
              <a:t>vil</a:t>
            </a:r>
            <a:r>
              <a:rPr dirty="0"/>
              <a:t> </a:t>
            </a:r>
            <a:r>
              <a:rPr dirty="0" err="1"/>
              <a:t>sejle</a:t>
            </a:r>
            <a:r>
              <a:rPr dirty="0"/>
              <a:t> </a:t>
            </a:r>
            <a:r>
              <a:rPr dirty="0" err="1"/>
              <a:t>kapsejlads</a:t>
            </a:r>
            <a:r>
              <a:rPr dirty="0"/>
              <a:t>.</a:t>
            </a:r>
            <a:endParaRPr lang="da-DK" dirty="0"/>
          </a:p>
          <a:p>
            <a:endParaRPr lang="da-DK" dirty="0"/>
          </a:p>
          <a:p>
            <a:r>
              <a:rPr lang="da-DK" dirty="0"/>
              <a:t>Fortæl om erfaringer fra: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Lemvig: J70 sejlads for unge, erfarne og rene kvinde besætninger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Middelfart: Modelbådssejlads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Horsens: Krabbe + optimist med mindre sejl højere bom osv.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Thurø: Studer og sejl. Mange frivillige og masser af børn. Tilbud til alle…..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Snekken + Ulvsund – egen historie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Her bruger </a:t>
            </a:r>
            <a:r>
              <a:rPr dirty="0" err="1"/>
              <a:t>jeg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geografisk</a:t>
            </a:r>
            <a:r>
              <a:rPr dirty="0"/>
              <a:t> </a:t>
            </a:r>
            <a:r>
              <a:rPr dirty="0" err="1"/>
              <a:t>gruppe</a:t>
            </a:r>
            <a:r>
              <a:rPr dirty="0"/>
              <a:t> på </a:t>
            </a:r>
            <a:r>
              <a:rPr dirty="0" err="1"/>
              <a:t>seks</a:t>
            </a:r>
            <a:r>
              <a:rPr dirty="0"/>
              <a:t> hele </a:t>
            </a:r>
            <a:r>
              <a:rPr dirty="0" err="1"/>
              <a:t>kommuner</a:t>
            </a:r>
            <a:r>
              <a:rPr dirty="0"/>
              <a:t>: Faxe, Stevns, </a:t>
            </a:r>
            <a:r>
              <a:rPr dirty="0" err="1"/>
              <a:t>Næstved</a:t>
            </a:r>
            <a:r>
              <a:rPr dirty="0"/>
              <a:t>, </a:t>
            </a:r>
            <a:r>
              <a:rPr dirty="0" err="1"/>
              <a:t>Vordingborg</a:t>
            </a:r>
            <a:r>
              <a:rPr dirty="0"/>
              <a:t>, Lolland og </a:t>
            </a:r>
            <a:r>
              <a:rPr dirty="0" err="1"/>
              <a:t>Guldborgsund</a:t>
            </a:r>
            <a:r>
              <a:rPr dirty="0"/>
              <a:t>. Det er </a:t>
            </a:r>
            <a:r>
              <a:rPr dirty="0" err="1"/>
              <a:t>altså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Region Sjælland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administrativ</a:t>
            </a:r>
            <a:r>
              <a:rPr dirty="0"/>
              <a:t> region. </a:t>
            </a:r>
            <a:r>
              <a:rPr dirty="0" err="1"/>
              <a:t>Sejlklubberne</a:t>
            </a:r>
            <a:r>
              <a:rPr dirty="0"/>
              <a:t> i de </a:t>
            </a:r>
            <a:r>
              <a:rPr dirty="0" err="1"/>
              <a:t>seks</a:t>
            </a:r>
            <a:r>
              <a:rPr dirty="0"/>
              <a:t> </a:t>
            </a:r>
            <a:r>
              <a:rPr dirty="0" err="1"/>
              <a:t>kommuner</a:t>
            </a:r>
            <a:r>
              <a:rPr dirty="0"/>
              <a:t> </a:t>
            </a:r>
            <a:r>
              <a:rPr dirty="0" err="1"/>
              <a:t>havde</a:t>
            </a:r>
            <a:r>
              <a:rPr dirty="0"/>
              <a:t> </a:t>
            </a:r>
            <a:r>
              <a:rPr dirty="0" err="1"/>
              <a:t>tilsammen</a:t>
            </a:r>
            <a:r>
              <a:rPr dirty="0"/>
              <a:t> 2.673 </a:t>
            </a:r>
            <a:r>
              <a:rPr dirty="0" err="1"/>
              <a:t>medlemmer</a:t>
            </a:r>
            <a:r>
              <a:rPr dirty="0"/>
              <a:t> i 2025. </a:t>
            </a:r>
            <a:r>
              <a:rPr dirty="0" err="1"/>
              <a:t>Af</a:t>
            </a:r>
            <a:r>
              <a:rPr dirty="0"/>
              <a:t> dem var 116 </a:t>
            </a:r>
            <a:r>
              <a:rPr dirty="0" err="1"/>
              <a:t>mellem</a:t>
            </a:r>
            <a:r>
              <a:rPr dirty="0"/>
              <a:t> 7 og 18 </a:t>
            </a:r>
            <a:r>
              <a:rPr dirty="0" err="1"/>
              <a:t>år</a:t>
            </a:r>
            <a:r>
              <a:rPr dirty="0"/>
              <a:t>. Vi </a:t>
            </a:r>
            <a:r>
              <a:rPr dirty="0" err="1"/>
              <a:t>sammenholder</a:t>
            </a:r>
            <a:r>
              <a:rPr dirty="0"/>
              <a:t> med 35.371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 i </a:t>
            </a:r>
            <a:r>
              <a:rPr dirty="0" err="1"/>
              <a:t>samme</a:t>
            </a:r>
            <a:r>
              <a:rPr dirty="0"/>
              <a:t> alder i </a:t>
            </a:r>
            <a:r>
              <a:rPr dirty="0" err="1"/>
              <a:t>kommunerne</a:t>
            </a:r>
            <a:r>
              <a:rPr dirty="0"/>
              <a:t>. Det giver 3,3 </a:t>
            </a:r>
            <a:r>
              <a:rPr dirty="0" err="1"/>
              <a:t>klubmedlemmer</a:t>
            </a:r>
            <a:r>
              <a:rPr dirty="0"/>
              <a:t> pr. 1.000 mod 4,3 på </a:t>
            </a:r>
            <a:r>
              <a:rPr dirty="0" err="1"/>
              <a:t>landsplan</a:t>
            </a:r>
            <a:r>
              <a:rPr dirty="0"/>
              <a:t>. Der er store </a:t>
            </a:r>
            <a:r>
              <a:rPr dirty="0" err="1"/>
              <a:t>forskelle</a:t>
            </a:r>
            <a:r>
              <a:rPr dirty="0"/>
              <a:t> </a:t>
            </a:r>
            <a:r>
              <a:rPr dirty="0" err="1"/>
              <a:t>mellem</a:t>
            </a:r>
            <a:r>
              <a:rPr dirty="0"/>
              <a:t> </a:t>
            </a:r>
            <a:r>
              <a:rPr dirty="0" err="1"/>
              <a:t>kommunerne</a:t>
            </a:r>
            <a:r>
              <a:rPr dirty="0"/>
              <a:t>. </a:t>
            </a:r>
            <a:r>
              <a:rPr dirty="0" err="1"/>
              <a:t>Vordingborg</a:t>
            </a:r>
            <a:r>
              <a:rPr dirty="0"/>
              <a:t> ligger med 8,2 over </a:t>
            </a:r>
            <a:r>
              <a:rPr dirty="0" err="1"/>
              <a:t>både</a:t>
            </a:r>
            <a:r>
              <a:rPr dirty="0"/>
              <a:t> </a:t>
            </a:r>
            <a:r>
              <a:rPr dirty="0" err="1"/>
              <a:t>områdets</a:t>
            </a:r>
            <a:r>
              <a:rPr dirty="0"/>
              <a:t> og </a:t>
            </a:r>
            <a:r>
              <a:rPr dirty="0" err="1"/>
              <a:t>landets</a:t>
            </a:r>
            <a:r>
              <a:rPr dirty="0"/>
              <a:t> </a:t>
            </a:r>
            <a:r>
              <a:rPr dirty="0" err="1"/>
              <a:t>gennemsnit</a:t>
            </a:r>
            <a:r>
              <a:rPr dirty="0"/>
              <a:t>. </a:t>
            </a:r>
            <a:r>
              <a:rPr dirty="0" err="1"/>
              <a:t>Tallene</a:t>
            </a:r>
            <a:r>
              <a:rPr dirty="0"/>
              <a:t> </a:t>
            </a:r>
            <a:r>
              <a:rPr dirty="0" err="1"/>
              <a:t>tager</a:t>
            </a:r>
            <a:r>
              <a:rPr dirty="0"/>
              <a:t> </a:t>
            </a:r>
            <a:r>
              <a:rPr dirty="0" err="1"/>
              <a:t>udgangspunkt</a:t>
            </a:r>
            <a:r>
              <a:rPr dirty="0"/>
              <a:t> i </a:t>
            </a:r>
            <a:r>
              <a:rPr dirty="0" err="1"/>
              <a:t>klubbernes</a:t>
            </a:r>
            <a:r>
              <a:rPr dirty="0"/>
              <a:t> </a:t>
            </a:r>
            <a:r>
              <a:rPr dirty="0" err="1"/>
              <a:t>placering</a:t>
            </a:r>
            <a:r>
              <a:rPr dirty="0"/>
              <a:t>,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medlemmernes</a:t>
            </a:r>
            <a:r>
              <a:rPr dirty="0"/>
              <a:t> </a:t>
            </a:r>
            <a:r>
              <a:rPr dirty="0" err="1"/>
              <a:t>hjemmeadresse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Nu er vi i </a:t>
            </a:r>
            <a:r>
              <a:rPr dirty="0" err="1"/>
              <a:t>Vordingborg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 </a:t>
            </a:r>
            <a:r>
              <a:rPr dirty="0" err="1"/>
              <a:t>syv</a:t>
            </a:r>
            <a:r>
              <a:rPr dirty="0"/>
              <a:t> </a:t>
            </a:r>
            <a:r>
              <a:rPr dirty="0" err="1"/>
              <a:t>lokale</a:t>
            </a:r>
            <a:r>
              <a:rPr dirty="0"/>
              <a:t> </a:t>
            </a:r>
            <a:r>
              <a:rPr dirty="0" err="1"/>
              <a:t>sejlklubber</a:t>
            </a:r>
            <a:r>
              <a:rPr dirty="0"/>
              <a:t> </a:t>
            </a:r>
            <a:r>
              <a:rPr dirty="0" err="1"/>
              <a:t>havde</a:t>
            </a:r>
            <a:r>
              <a:rPr dirty="0"/>
              <a:t> </a:t>
            </a:r>
            <a:r>
              <a:rPr dirty="0" err="1"/>
              <a:t>tilsammen</a:t>
            </a:r>
            <a:r>
              <a:rPr dirty="0"/>
              <a:t> 733 </a:t>
            </a:r>
            <a:r>
              <a:rPr dirty="0" err="1"/>
              <a:t>registrerede</a:t>
            </a:r>
            <a:r>
              <a:rPr dirty="0"/>
              <a:t> </a:t>
            </a:r>
            <a:r>
              <a:rPr dirty="0" err="1"/>
              <a:t>medlemmer</a:t>
            </a:r>
            <a:r>
              <a:rPr dirty="0"/>
              <a:t> i 2025. </a:t>
            </a:r>
            <a:endParaRPr lang="da-DK" dirty="0"/>
          </a:p>
          <a:p>
            <a:r>
              <a:rPr dirty="0"/>
              <a:t>43 var </a:t>
            </a:r>
            <a:r>
              <a:rPr dirty="0" err="1"/>
              <a:t>mellem</a:t>
            </a:r>
            <a:r>
              <a:rPr dirty="0"/>
              <a:t> 7 og 18 </a:t>
            </a:r>
            <a:r>
              <a:rPr dirty="0" err="1"/>
              <a:t>år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 43 </a:t>
            </a:r>
            <a:r>
              <a:rPr dirty="0" err="1"/>
              <a:t>findes</a:t>
            </a:r>
            <a:r>
              <a:rPr dirty="0"/>
              <a:t> i fire </a:t>
            </a:r>
            <a:r>
              <a:rPr dirty="0" err="1"/>
              <a:t>klubber</a:t>
            </a:r>
            <a:r>
              <a:rPr dirty="0"/>
              <a:t>: 17 i </a:t>
            </a:r>
            <a:r>
              <a:rPr lang="da-DK" dirty="0"/>
              <a:t>Sejlklubben </a:t>
            </a:r>
            <a:r>
              <a:rPr dirty="0" err="1"/>
              <a:t>Snekken</a:t>
            </a:r>
            <a:r>
              <a:rPr lang="da-DK" dirty="0"/>
              <a:t> (Vordingborg)</a:t>
            </a:r>
            <a:r>
              <a:rPr dirty="0"/>
              <a:t>, 15 i Bogø Sejlklub, </a:t>
            </a:r>
            <a:r>
              <a:rPr dirty="0" err="1"/>
              <a:t>syv</a:t>
            </a:r>
            <a:r>
              <a:rPr dirty="0"/>
              <a:t> i </a:t>
            </a:r>
            <a:r>
              <a:rPr dirty="0" err="1"/>
              <a:t>Sejlklubben</a:t>
            </a:r>
            <a:r>
              <a:rPr dirty="0"/>
              <a:t> </a:t>
            </a:r>
            <a:r>
              <a:rPr dirty="0" err="1"/>
              <a:t>Møn</a:t>
            </a:r>
            <a:r>
              <a:rPr dirty="0"/>
              <a:t> og fire i Præstø Sejlklub. </a:t>
            </a:r>
            <a:endParaRPr lang="da-DK" dirty="0"/>
          </a:p>
          <a:p>
            <a:r>
              <a:rPr dirty="0"/>
              <a:t>Der </a:t>
            </a:r>
            <a:r>
              <a:rPr dirty="0" err="1"/>
              <a:t>bor</a:t>
            </a:r>
            <a:r>
              <a:rPr dirty="0"/>
              <a:t> 5.253 </a:t>
            </a:r>
            <a:r>
              <a:rPr dirty="0" err="1"/>
              <a:t>børn</a:t>
            </a:r>
            <a:r>
              <a:rPr dirty="0"/>
              <a:t> i </a:t>
            </a:r>
            <a:r>
              <a:rPr dirty="0" err="1"/>
              <a:t>samme</a:t>
            </a:r>
            <a:r>
              <a:rPr dirty="0"/>
              <a:t> </a:t>
            </a:r>
            <a:r>
              <a:rPr dirty="0" err="1"/>
              <a:t>aldersgruppe</a:t>
            </a:r>
            <a:r>
              <a:rPr dirty="0"/>
              <a:t> i </a:t>
            </a:r>
            <a:r>
              <a:rPr dirty="0" err="1"/>
              <a:t>kommunen</a:t>
            </a:r>
            <a:r>
              <a:rPr dirty="0"/>
              <a:t>. </a:t>
            </a:r>
            <a:r>
              <a:rPr dirty="0" err="1"/>
              <a:t>Regnet</a:t>
            </a:r>
            <a:r>
              <a:rPr dirty="0"/>
              <a:t> på den </a:t>
            </a:r>
            <a:r>
              <a:rPr dirty="0" err="1"/>
              <a:t>måde</a:t>
            </a:r>
            <a:r>
              <a:rPr dirty="0"/>
              <a:t> </a:t>
            </a:r>
            <a:r>
              <a:rPr dirty="0" err="1"/>
              <a:t>svarer</a:t>
            </a:r>
            <a:r>
              <a:rPr dirty="0"/>
              <a:t> </a:t>
            </a:r>
            <a:r>
              <a:rPr dirty="0" err="1"/>
              <a:t>klubmedlemskabet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8,2 pr. 1.000, </a:t>
            </a:r>
            <a:r>
              <a:rPr dirty="0" err="1"/>
              <a:t>højere</a:t>
            </a:r>
            <a:r>
              <a:rPr dirty="0"/>
              <a:t> end de </a:t>
            </a:r>
            <a:r>
              <a:rPr dirty="0" err="1"/>
              <a:t>seks</a:t>
            </a:r>
            <a:r>
              <a:rPr dirty="0"/>
              <a:t> </a:t>
            </a:r>
            <a:r>
              <a:rPr dirty="0" err="1"/>
              <a:t>kommuners</a:t>
            </a:r>
            <a:r>
              <a:rPr dirty="0"/>
              <a:t> 3,3. </a:t>
            </a:r>
            <a:endParaRPr lang="da-DK" dirty="0"/>
          </a:p>
          <a:p>
            <a:r>
              <a:rPr dirty="0"/>
              <a:t>Vi </a:t>
            </a:r>
            <a:r>
              <a:rPr dirty="0" err="1"/>
              <a:t>tæller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søspejdere</a:t>
            </a:r>
            <a:r>
              <a:rPr dirty="0"/>
              <a:t>, </a:t>
            </a:r>
            <a:r>
              <a:rPr lang="da-DK" dirty="0"/>
              <a:t>SUP-</a:t>
            </a:r>
            <a:r>
              <a:rPr dirty="0" err="1"/>
              <a:t>padlere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kajakroere</a:t>
            </a:r>
            <a:r>
              <a:rPr dirty="0"/>
              <a:t> her. </a:t>
            </a:r>
            <a:endParaRPr lang="da-DK" dirty="0"/>
          </a:p>
          <a:p>
            <a:r>
              <a:rPr dirty="0"/>
              <a:t>Heller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dette</a:t>
            </a:r>
            <a:r>
              <a:rPr dirty="0"/>
              <a:t> </a:t>
            </a:r>
            <a:r>
              <a:rPr dirty="0" err="1"/>
              <a:t>tal</a:t>
            </a:r>
            <a:r>
              <a:rPr dirty="0"/>
              <a:t> </a:t>
            </a:r>
            <a:r>
              <a:rPr dirty="0" err="1"/>
              <a:t>siger</a:t>
            </a:r>
            <a:r>
              <a:rPr dirty="0"/>
              <a:t>, </a:t>
            </a:r>
            <a:r>
              <a:rPr dirty="0" err="1"/>
              <a:t>hvor</a:t>
            </a:r>
            <a:r>
              <a:rPr dirty="0"/>
              <a:t> mange </a:t>
            </a:r>
            <a:r>
              <a:rPr dirty="0" err="1"/>
              <a:t>børn</a:t>
            </a:r>
            <a:r>
              <a:rPr dirty="0"/>
              <a:t> der samlet bruger </a:t>
            </a:r>
            <a:r>
              <a:rPr dirty="0" err="1"/>
              <a:t>havnen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vandet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En </a:t>
            </a:r>
            <a:r>
              <a:rPr dirty="0" err="1"/>
              <a:t>stor</a:t>
            </a:r>
            <a:r>
              <a:rPr dirty="0"/>
              <a:t> </a:t>
            </a:r>
            <a:r>
              <a:rPr dirty="0" err="1"/>
              <a:t>undersøgelse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Danmarks</a:t>
            </a:r>
            <a:r>
              <a:rPr dirty="0"/>
              <a:t> </a:t>
            </a:r>
            <a:r>
              <a:rPr dirty="0" err="1"/>
              <a:t>Idrætsforbund</a:t>
            </a:r>
            <a:r>
              <a:rPr dirty="0"/>
              <a:t> og </a:t>
            </a:r>
            <a:r>
              <a:rPr dirty="0" err="1"/>
              <a:t>Syddansk</a:t>
            </a:r>
            <a:r>
              <a:rPr dirty="0"/>
              <a:t> Universitet </a:t>
            </a:r>
            <a:r>
              <a:rPr dirty="0" err="1"/>
              <a:t>viser</a:t>
            </a:r>
            <a:r>
              <a:rPr dirty="0"/>
              <a:t>, at </a:t>
            </a:r>
            <a:r>
              <a:rPr dirty="0" err="1"/>
              <a:t>omkring</a:t>
            </a:r>
            <a:r>
              <a:rPr dirty="0"/>
              <a:t> 65 </a:t>
            </a:r>
            <a:r>
              <a:rPr dirty="0" err="1"/>
              <a:t>procent</a:t>
            </a:r>
            <a:r>
              <a:rPr dirty="0"/>
              <a:t> </a:t>
            </a:r>
            <a:r>
              <a:rPr dirty="0" err="1"/>
              <a:t>af</a:t>
            </a:r>
            <a:r>
              <a:rPr dirty="0"/>
              <a:t> </a:t>
            </a:r>
            <a:r>
              <a:rPr lang="da-DK" dirty="0"/>
              <a:t>borgere</a:t>
            </a:r>
            <a:r>
              <a:rPr dirty="0"/>
              <a:t> over 15 </a:t>
            </a:r>
            <a:r>
              <a:rPr dirty="0" err="1"/>
              <a:t>år</a:t>
            </a:r>
            <a:r>
              <a:rPr dirty="0"/>
              <a:t>, der </a:t>
            </a:r>
            <a:r>
              <a:rPr dirty="0" err="1"/>
              <a:t>sejler</a:t>
            </a:r>
            <a:r>
              <a:rPr dirty="0"/>
              <a:t> </a:t>
            </a:r>
            <a:r>
              <a:rPr dirty="0" err="1"/>
              <a:t>ugentligt</a:t>
            </a:r>
            <a:r>
              <a:rPr dirty="0"/>
              <a:t>, </a:t>
            </a:r>
            <a:r>
              <a:rPr dirty="0" err="1"/>
              <a:t>også</a:t>
            </a:r>
            <a:r>
              <a:rPr dirty="0"/>
              <a:t> </a:t>
            </a:r>
            <a:r>
              <a:rPr dirty="0" err="1"/>
              <a:t>gør</a:t>
            </a:r>
            <a:r>
              <a:rPr dirty="0"/>
              <a:t> det </a:t>
            </a:r>
            <a:r>
              <a:rPr lang="da-DK" dirty="0"/>
              <a:t>selvorganiseret</a:t>
            </a:r>
            <a:r>
              <a:rPr dirty="0"/>
              <a:t>. Nogle af dem er </a:t>
            </a:r>
            <a:r>
              <a:rPr dirty="0" err="1"/>
              <a:t>derfor</a:t>
            </a:r>
            <a:r>
              <a:rPr dirty="0"/>
              <a:t> </a:t>
            </a:r>
            <a:r>
              <a:rPr dirty="0" err="1"/>
              <a:t>allerede</a:t>
            </a:r>
            <a:r>
              <a:rPr dirty="0"/>
              <a:t> </a:t>
            </a:r>
            <a:r>
              <a:rPr dirty="0" err="1"/>
              <a:t>klubmedlemmer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Tallet</a:t>
            </a:r>
            <a:r>
              <a:rPr dirty="0"/>
              <a:t> </a:t>
            </a:r>
            <a:r>
              <a:rPr dirty="0" err="1"/>
              <a:t>fortæller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, at mange </a:t>
            </a:r>
            <a:r>
              <a:rPr dirty="0" err="1"/>
              <a:t>voksne</a:t>
            </a:r>
            <a:r>
              <a:rPr dirty="0"/>
              <a:t> </a:t>
            </a:r>
            <a:r>
              <a:rPr dirty="0" err="1"/>
              <a:t>kender</a:t>
            </a:r>
            <a:r>
              <a:rPr dirty="0"/>
              <a:t> </a:t>
            </a:r>
            <a:r>
              <a:rPr dirty="0" err="1"/>
              <a:t>vandet</a:t>
            </a:r>
            <a:r>
              <a:rPr dirty="0"/>
              <a:t> og </a:t>
            </a:r>
            <a:r>
              <a:rPr dirty="0" err="1"/>
              <a:t>havnen</a:t>
            </a:r>
            <a:r>
              <a:rPr dirty="0"/>
              <a:t>, </a:t>
            </a:r>
            <a:r>
              <a:rPr dirty="0" err="1"/>
              <a:t>selv</a:t>
            </a:r>
            <a:r>
              <a:rPr dirty="0"/>
              <a:t> om </a:t>
            </a:r>
            <a:r>
              <a:rPr dirty="0" err="1"/>
              <a:t>deres</a:t>
            </a:r>
            <a:r>
              <a:rPr dirty="0"/>
              <a:t> </a:t>
            </a:r>
            <a:r>
              <a:rPr dirty="0" err="1"/>
              <a:t>sejlads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nødvendigvis</a:t>
            </a:r>
            <a:r>
              <a:rPr dirty="0"/>
              <a:t> </a:t>
            </a:r>
            <a:r>
              <a:rPr dirty="0" err="1"/>
              <a:t>går</a:t>
            </a:r>
            <a:r>
              <a:rPr dirty="0"/>
              <a:t> </a:t>
            </a:r>
            <a:r>
              <a:rPr dirty="0" err="1"/>
              <a:t>gennem</a:t>
            </a:r>
            <a:r>
              <a:rPr dirty="0"/>
              <a:t> et </a:t>
            </a:r>
            <a:r>
              <a:rPr dirty="0" err="1"/>
              <a:t>klubtilbud</a:t>
            </a:r>
            <a:r>
              <a:rPr dirty="0"/>
              <a:t>. </a:t>
            </a:r>
            <a:endParaRPr lang="da-DK" dirty="0"/>
          </a:p>
          <a:p>
            <a:endParaRPr lang="da-DK" dirty="0"/>
          </a:p>
          <a:p>
            <a:r>
              <a:rPr dirty="0"/>
              <a:t>For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 handler det </a:t>
            </a:r>
            <a:r>
              <a:rPr dirty="0" err="1"/>
              <a:t>typisk</a:t>
            </a:r>
            <a:r>
              <a:rPr dirty="0"/>
              <a:t> om at </a:t>
            </a:r>
            <a:r>
              <a:rPr dirty="0" err="1"/>
              <a:t>få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god </a:t>
            </a:r>
            <a:r>
              <a:rPr dirty="0" err="1"/>
              <a:t>første</a:t>
            </a:r>
            <a:r>
              <a:rPr dirty="0"/>
              <a:t> </a:t>
            </a:r>
            <a:r>
              <a:rPr dirty="0" err="1"/>
              <a:t>oplevelse</a:t>
            </a:r>
            <a:r>
              <a:rPr dirty="0"/>
              <a:t> og et </a:t>
            </a:r>
            <a:r>
              <a:rPr dirty="0" err="1"/>
              <a:t>fællesskab</a:t>
            </a:r>
            <a:r>
              <a:rPr dirty="0"/>
              <a:t> at </a:t>
            </a:r>
            <a:r>
              <a:rPr dirty="0" err="1"/>
              <a:t>vende</a:t>
            </a:r>
            <a:r>
              <a:rPr dirty="0"/>
              <a:t> </a:t>
            </a:r>
            <a:r>
              <a:rPr dirty="0" err="1"/>
              <a:t>tilbage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Den </a:t>
            </a:r>
            <a:r>
              <a:rPr dirty="0" err="1"/>
              <a:t>sidste</a:t>
            </a:r>
            <a:r>
              <a:rPr dirty="0"/>
              <a:t> pointe </a:t>
            </a:r>
            <a:r>
              <a:rPr dirty="0" err="1"/>
              <a:t>bygger</a:t>
            </a:r>
            <a:r>
              <a:rPr dirty="0"/>
              <a:t> på Dansk </a:t>
            </a:r>
            <a:r>
              <a:rPr dirty="0" err="1"/>
              <a:t>Sejlunions</a:t>
            </a:r>
            <a:r>
              <a:rPr dirty="0"/>
              <a:t> </a:t>
            </a:r>
            <a:r>
              <a:rPr dirty="0" err="1"/>
              <a:t>arbejde</a:t>
            </a:r>
            <a:r>
              <a:rPr dirty="0"/>
              <a:t> med </a:t>
            </a:r>
            <a:r>
              <a:rPr dirty="0" err="1"/>
              <a:t>unge</a:t>
            </a:r>
            <a:r>
              <a:rPr dirty="0"/>
              <a:t>, </a:t>
            </a:r>
            <a:r>
              <a:rPr dirty="0" err="1"/>
              <a:t>ikke</a:t>
            </a:r>
            <a:r>
              <a:rPr dirty="0"/>
              <a:t> på de 65 </a:t>
            </a:r>
            <a:r>
              <a:rPr dirty="0" err="1"/>
              <a:t>procent</a:t>
            </a:r>
            <a:r>
              <a:rPr dirty="0"/>
              <a:t>. </a:t>
            </a:r>
            <a:endParaRPr lang="da-DK" dirty="0"/>
          </a:p>
          <a:p>
            <a:r>
              <a:rPr dirty="0"/>
              <a:t>DIF-</a:t>
            </a:r>
            <a:r>
              <a:rPr dirty="0" err="1"/>
              <a:t>undersøgelsen</a:t>
            </a:r>
            <a:r>
              <a:rPr dirty="0"/>
              <a:t> </a:t>
            </a:r>
            <a:r>
              <a:rPr dirty="0" err="1"/>
              <a:t>omfattede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under 15 </a:t>
            </a:r>
            <a:r>
              <a:rPr dirty="0" err="1"/>
              <a:t>år</a:t>
            </a:r>
            <a:r>
              <a:rPr dirty="0"/>
              <a:t>, og den </a:t>
            </a:r>
            <a:r>
              <a:rPr dirty="0" err="1"/>
              <a:t>måler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, </a:t>
            </a:r>
            <a:r>
              <a:rPr dirty="0" err="1"/>
              <a:t>hvor</a:t>
            </a:r>
            <a:r>
              <a:rPr dirty="0"/>
              <a:t> mange der </a:t>
            </a:r>
            <a:r>
              <a:rPr dirty="0" err="1"/>
              <a:t>ønsker</a:t>
            </a:r>
            <a:r>
              <a:rPr dirty="0"/>
              <a:t> </a:t>
            </a:r>
            <a:r>
              <a:rPr dirty="0" err="1"/>
              <a:t>klubmedlemskab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Dansk Sejlunion </a:t>
            </a:r>
            <a:r>
              <a:rPr dirty="0" err="1"/>
              <a:t>hjælper</a:t>
            </a:r>
            <a:r>
              <a:rPr dirty="0"/>
              <a:t> </a:t>
            </a:r>
            <a:r>
              <a:rPr dirty="0" err="1"/>
              <a:t>både</a:t>
            </a:r>
            <a:r>
              <a:rPr dirty="0"/>
              <a:t>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voksne</a:t>
            </a:r>
            <a:r>
              <a:rPr dirty="0"/>
              <a:t> </a:t>
            </a:r>
            <a:r>
              <a:rPr dirty="0" err="1"/>
              <a:t>ind</a:t>
            </a:r>
            <a:r>
              <a:rPr dirty="0"/>
              <a:t> i </a:t>
            </a:r>
            <a:r>
              <a:rPr dirty="0" err="1"/>
              <a:t>sejlsporten</a:t>
            </a:r>
            <a:r>
              <a:rPr dirty="0"/>
              <a:t> </a:t>
            </a:r>
            <a:r>
              <a:rPr dirty="0" err="1"/>
              <a:t>gennem</a:t>
            </a:r>
            <a:r>
              <a:rPr dirty="0"/>
              <a:t> </a:t>
            </a:r>
            <a:r>
              <a:rPr dirty="0" err="1"/>
              <a:t>klubberne</a:t>
            </a:r>
            <a:r>
              <a:rPr dirty="0"/>
              <a:t>. </a:t>
            </a:r>
            <a:endParaRPr lang="da-DK" dirty="0"/>
          </a:p>
          <a:p>
            <a:r>
              <a:rPr dirty="0"/>
              <a:t>For </a:t>
            </a:r>
            <a:r>
              <a:rPr dirty="0" err="1"/>
              <a:t>børn</a:t>
            </a:r>
            <a:r>
              <a:rPr dirty="0"/>
              <a:t> og </a:t>
            </a:r>
            <a:r>
              <a:rPr dirty="0" err="1"/>
              <a:t>unge</a:t>
            </a:r>
            <a:r>
              <a:rPr dirty="0"/>
              <a:t> </a:t>
            </a:r>
            <a:r>
              <a:rPr dirty="0" err="1"/>
              <a:t>findes</a:t>
            </a:r>
            <a:r>
              <a:rPr dirty="0"/>
              <a:t> der </a:t>
            </a:r>
            <a:r>
              <a:rPr dirty="0" err="1"/>
              <a:t>allerede</a:t>
            </a:r>
            <a:r>
              <a:rPr dirty="0"/>
              <a:t> </a:t>
            </a:r>
            <a:r>
              <a:rPr dirty="0" err="1"/>
              <a:t>materiale</a:t>
            </a:r>
            <a:r>
              <a:rPr dirty="0"/>
              <a:t> med trin i </a:t>
            </a:r>
            <a:r>
              <a:rPr dirty="0" err="1"/>
              <a:t>læringen</a:t>
            </a:r>
            <a:r>
              <a:rPr dirty="0"/>
              <a:t> og </a:t>
            </a:r>
            <a:r>
              <a:rPr dirty="0" err="1"/>
              <a:t>uddannelser</a:t>
            </a:r>
            <a:r>
              <a:rPr dirty="0"/>
              <a:t> for </a:t>
            </a:r>
            <a:r>
              <a:rPr dirty="0" err="1"/>
              <a:t>trænere</a:t>
            </a:r>
            <a:r>
              <a:rPr dirty="0"/>
              <a:t>. </a:t>
            </a:r>
            <a:endParaRPr lang="da-DK" dirty="0"/>
          </a:p>
          <a:p>
            <a:r>
              <a:rPr dirty="0"/>
              <a:t>Vi </a:t>
            </a:r>
            <a:r>
              <a:rPr dirty="0" err="1"/>
              <a:t>støtter</a:t>
            </a:r>
            <a:r>
              <a:rPr dirty="0"/>
              <a:t> </a:t>
            </a:r>
            <a:r>
              <a:rPr dirty="0" err="1"/>
              <a:t>klubberne</a:t>
            </a:r>
            <a:r>
              <a:rPr dirty="0"/>
              <a:t> i at </a:t>
            </a:r>
            <a:r>
              <a:rPr dirty="0" err="1"/>
              <a:t>skabe</a:t>
            </a:r>
            <a:r>
              <a:rPr dirty="0"/>
              <a:t> </a:t>
            </a:r>
            <a:r>
              <a:rPr dirty="0" err="1"/>
              <a:t>aktiviteter</a:t>
            </a:r>
            <a:r>
              <a:rPr dirty="0"/>
              <a:t> og </a:t>
            </a:r>
            <a:r>
              <a:rPr dirty="0" err="1"/>
              <a:t>trygge</a:t>
            </a:r>
            <a:r>
              <a:rPr dirty="0"/>
              <a:t> </a:t>
            </a:r>
            <a:r>
              <a:rPr dirty="0" err="1"/>
              <a:t>fællesskaber</a:t>
            </a:r>
            <a:r>
              <a:rPr dirty="0"/>
              <a:t>. </a:t>
            </a:r>
            <a:endParaRPr lang="da-DK" dirty="0"/>
          </a:p>
          <a:p>
            <a:r>
              <a:rPr dirty="0"/>
              <a:t>For </a:t>
            </a:r>
            <a:r>
              <a:rPr dirty="0" err="1"/>
              <a:t>voksne</a:t>
            </a:r>
            <a:r>
              <a:rPr dirty="0"/>
              <a:t> </a:t>
            </a:r>
            <a:r>
              <a:rPr dirty="0" err="1"/>
              <a:t>hjælper</a:t>
            </a:r>
            <a:r>
              <a:rPr dirty="0"/>
              <a:t> vi </a:t>
            </a:r>
            <a:r>
              <a:rPr dirty="0" err="1"/>
              <a:t>klubbernes</a:t>
            </a:r>
            <a:r>
              <a:rPr dirty="0"/>
              <a:t> </a:t>
            </a:r>
            <a:r>
              <a:rPr dirty="0" err="1"/>
              <a:t>sejlerskoler</a:t>
            </a:r>
            <a:r>
              <a:rPr dirty="0"/>
              <a:t> og </a:t>
            </a:r>
            <a:r>
              <a:rPr dirty="0" err="1"/>
              <a:t>tilbyder</a:t>
            </a:r>
            <a:r>
              <a:rPr dirty="0"/>
              <a:t> </a:t>
            </a:r>
            <a:r>
              <a:rPr dirty="0" err="1"/>
              <a:t>undervisning</a:t>
            </a:r>
            <a:r>
              <a:rPr dirty="0"/>
              <a:t> på </a:t>
            </a:r>
            <a:r>
              <a:rPr dirty="0" err="1"/>
              <a:t>nettet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duelighedsprøven</a:t>
            </a:r>
            <a:r>
              <a:rPr dirty="0"/>
              <a:t>. </a:t>
            </a:r>
            <a:endParaRPr lang="da-DK" dirty="0"/>
          </a:p>
          <a:p>
            <a:r>
              <a:rPr dirty="0" err="1"/>
              <a:t>Indsatsplanen</a:t>
            </a:r>
            <a:r>
              <a:rPr dirty="0"/>
              <a:t> </a:t>
            </a:r>
            <a:r>
              <a:rPr dirty="0" err="1"/>
              <a:t>frem</a:t>
            </a:r>
            <a:r>
              <a:rPr dirty="0"/>
              <a:t> mod 2029 </a:t>
            </a:r>
            <a:r>
              <a:rPr dirty="0" err="1"/>
              <a:t>beskriver</a:t>
            </a:r>
            <a:r>
              <a:rPr dirty="0"/>
              <a:t> </a:t>
            </a:r>
            <a:r>
              <a:rPr dirty="0" err="1"/>
              <a:t>også</a:t>
            </a:r>
            <a:r>
              <a:rPr dirty="0"/>
              <a:t> nye </a:t>
            </a:r>
            <a:r>
              <a:rPr dirty="0" err="1"/>
              <a:t>indsatser</a:t>
            </a:r>
            <a:r>
              <a:rPr dirty="0"/>
              <a:t> for </a:t>
            </a:r>
            <a:r>
              <a:rPr dirty="0" err="1"/>
              <a:t>voksensejlere</a:t>
            </a:r>
            <a:r>
              <a:rPr dirty="0"/>
              <a:t> og </a:t>
            </a:r>
            <a:r>
              <a:rPr dirty="0" err="1"/>
              <a:t>bedre</a:t>
            </a:r>
            <a:r>
              <a:rPr dirty="0"/>
              <a:t> </a:t>
            </a:r>
            <a:r>
              <a:rPr dirty="0" err="1"/>
              <a:t>kontakt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dem, der i </a:t>
            </a:r>
            <a:r>
              <a:rPr dirty="0" err="1"/>
              <a:t>dag</a:t>
            </a:r>
            <a:r>
              <a:rPr dirty="0"/>
              <a:t> </a:t>
            </a:r>
            <a:r>
              <a:rPr dirty="0" err="1"/>
              <a:t>sejler</a:t>
            </a:r>
            <a:r>
              <a:rPr dirty="0"/>
              <a:t> </a:t>
            </a:r>
            <a:r>
              <a:rPr lang="da-DK" dirty="0"/>
              <a:t>selvorganiseret</a:t>
            </a:r>
            <a:r>
              <a:rPr dirty="0"/>
              <a:t>. </a:t>
            </a:r>
            <a:endParaRPr lang="da-DK" dirty="0"/>
          </a:p>
          <a:p>
            <a:r>
              <a:rPr dirty="0"/>
              <a:t>Det er </a:t>
            </a:r>
            <a:r>
              <a:rPr dirty="0" err="1"/>
              <a:t>mål</a:t>
            </a:r>
            <a:r>
              <a:rPr dirty="0"/>
              <a:t> for </a:t>
            </a:r>
            <a:r>
              <a:rPr dirty="0" err="1"/>
              <a:t>arbejdet</a:t>
            </a:r>
            <a:r>
              <a:rPr dirty="0"/>
              <a:t> </a:t>
            </a:r>
            <a:r>
              <a:rPr dirty="0" err="1"/>
              <a:t>fremover</a:t>
            </a:r>
            <a:r>
              <a:rPr dirty="0"/>
              <a:t>,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resultater</a:t>
            </a:r>
            <a:r>
              <a:rPr dirty="0"/>
              <a:t> vi </a:t>
            </a:r>
            <a:r>
              <a:rPr dirty="0" err="1"/>
              <a:t>allerede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opnået</a:t>
            </a:r>
            <a:r>
              <a:rPr dirty="0"/>
              <a:t>. </a:t>
            </a:r>
            <a:r>
              <a:rPr dirty="0" err="1"/>
              <a:t>Klubberne</a:t>
            </a:r>
            <a:r>
              <a:rPr dirty="0"/>
              <a:t> </a:t>
            </a:r>
            <a:r>
              <a:rPr dirty="0" err="1"/>
              <a:t>står</a:t>
            </a:r>
            <a:r>
              <a:rPr dirty="0"/>
              <a:t> for </a:t>
            </a:r>
            <a:r>
              <a:rPr dirty="0" err="1"/>
              <a:t>fællesskabet</a:t>
            </a:r>
            <a:r>
              <a:rPr dirty="0"/>
              <a:t> </a:t>
            </a:r>
            <a:r>
              <a:rPr dirty="0" err="1"/>
              <a:t>lokalt</a:t>
            </a:r>
            <a:r>
              <a:rPr dirty="0"/>
              <a:t>. </a:t>
            </a:r>
            <a:endParaRPr lang="da-DK" dirty="0"/>
          </a:p>
          <a:p>
            <a:r>
              <a:rPr dirty="0"/>
              <a:t>Havnen er det </a:t>
            </a:r>
            <a:r>
              <a:rPr dirty="0" err="1"/>
              <a:t>sted</a:t>
            </a:r>
            <a:r>
              <a:rPr dirty="0"/>
              <a:t>, </a:t>
            </a:r>
            <a:r>
              <a:rPr dirty="0" err="1"/>
              <a:t>hvor</a:t>
            </a:r>
            <a:r>
              <a:rPr dirty="0"/>
              <a:t> </a:t>
            </a:r>
            <a:r>
              <a:rPr dirty="0" err="1"/>
              <a:t>mødet</a:t>
            </a:r>
            <a:r>
              <a:rPr dirty="0"/>
              <a:t> med </a:t>
            </a:r>
            <a:r>
              <a:rPr dirty="0" err="1"/>
              <a:t>vandet</a:t>
            </a:r>
            <a:r>
              <a:rPr dirty="0"/>
              <a:t> </a:t>
            </a:r>
            <a:r>
              <a:rPr dirty="0" err="1"/>
              <a:t>bliver</a:t>
            </a:r>
            <a:r>
              <a:rPr dirty="0"/>
              <a:t> </a:t>
            </a:r>
            <a:r>
              <a:rPr dirty="0" err="1"/>
              <a:t>muligt</a:t>
            </a:r>
            <a:r>
              <a:rPr dirty="0"/>
              <a:t>.</a:t>
            </a:r>
            <a:endParaRPr lang="da-DK" dirty="0"/>
          </a:p>
          <a:p>
            <a:endParaRPr lang="da-DK" dirty="0"/>
          </a:p>
          <a:p>
            <a:r>
              <a:rPr lang="da-DK" dirty="0"/>
              <a:t>Fortæl om de oplevelser </a:t>
            </a:r>
            <a:r>
              <a:rPr lang="da-DK"/>
              <a:t>vi selv har haft ……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 IL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65F79FAE-1295-7D31-DF6D-A12EAD434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E25079-E0F9-D19F-E51C-2CF8181A4D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891" y="2280946"/>
            <a:ext cx="9144000" cy="1006475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Francker Pro Condensed Medium" panose="020B0504040704040203" pitchFamily="34" charset="77"/>
              </a:defRPr>
            </a:lvl1pPr>
          </a:lstStyle>
          <a:p>
            <a:r>
              <a:rPr lang="da-DK" dirty="0"/>
              <a:t>HER ER EN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7424C5-4AB6-997F-5D4F-F19E42CEE5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891" y="3333458"/>
            <a:ext cx="9144000" cy="36512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Francker Pro Condensed Regular" panose="020B050604070404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Måske har du en underrubrik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1997426-453C-996B-36F1-BA63CC6AA6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30"/>
          <a:stretch>
            <a:fillRect/>
          </a:stretch>
        </p:blipFill>
        <p:spPr>
          <a:xfrm>
            <a:off x="0" y="277092"/>
            <a:ext cx="12277618" cy="2230000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2AD6FF3E-8A49-029B-864C-701DC71DCD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38021" y="6222063"/>
            <a:ext cx="5115957" cy="68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24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elslide IL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65F79FAE-1295-7D31-DF6D-A12EAD434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E25079-E0F9-D19F-E51C-2CF8181A4D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891" y="2280946"/>
            <a:ext cx="9144000" cy="1006475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Francker Pro Condensed Medium" panose="020B0504040704040203" pitchFamily="34" charset="77"/>
              </a:defRPr>
            </a:lvl1pPr>
          </a:lstStyle>
          <a:p>
            <a:r>
              <a:rPr lang="da-DK" dirty="0"/>
              <a:t>HER ER EN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7424C5-4AB6-997F-5D4F-F19E42CEE5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891" y="3333458"/>
            <a:ext cx="9144000" cy="36512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Francker Pro Condensed Regular" panose="020B050604070404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Måske har du en underrubrik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1997426-453C-996B-36F1-BA63CC6AA6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7092"/>
            <a:ext cx="12277618" cy="2230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871EEE6B-D1A4-3D47-9A54-EBDC96B3B0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61243" y="6079074"/>
            <a:ext cx="6269514" cy="83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029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elslide 49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65F79FAE-1295-7D31-DF6D-A12EAD434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E25079-E0F9-D19F-E51C-2CF8181A4D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891" y="2280946"/>
            <a:ext cx="9144000" cy="1006475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Francker Pro Condensed Medium" panose="020B0504040704040203" pitchFamily="34" charset="77"/>
              </a:defRPr>
            </a:lvl1pPr>
          </a:lstStyle>
          <a:p>
            <a:r>
              <a:rPr lang="da-DK" dirty="0"/>
              <a:t>HER ER EN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7424C5-4AB6-997F-5D4F-F19E42CEE5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891" y="3333458"/>
            <a:ext cx="9144000" cy="36512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Francker Pro Condensed Regular" panose="020B050604070404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Måske har du en underrubrik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1997426-453C-996B-36F1-BA63CC6AA6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2809" y="277092"/>
            <a:ext cx="12277618" cy="2230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871EEE6B-D1A4-3D47-9A54-EBDC96B3B0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61243" y="6079074"/>
            <a:ext cx="6269514" cy="83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83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 havn og sur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65F79FAE-1295-7D31-DF6D-A12EAD434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E25079-E0F9-D19F-E51C-2CF8181A4D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891" y="2280946"/>
            <a:ext cx="9144000" cy="1006475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Francker Pro Condensed Medium" panose="020B0504040704040203" pitchFamily="34" charset="77"/>
              </a:defRPr>
            </a:lvl1pPr>
          </a:lstStyle>
          <a:p>
            <a:r>
              <a:rPr lang="da-DK" dirty="0"/>
              <a:t>HER ER EN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7424C5-4AB6-997F-5D4F-F19E42CEE5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891" y="3333458"/>
            <a:ext cx="9144000" cy="36512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Francker Pro Condensed Regular" panose="020B050604070404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Måske har du en underrubrik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1997426-453C-996B-36F1-BA63CC6AA6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7092"/>
            <a:ext cx="12277618" cy="2230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303DD36-B88A-D881-E1D1-8C090AA6F2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61243" y="6079074"/>
            <a:ext cx="6269514" cy="83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21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 blandet 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>
            <a:extLst>
              <a:ext uri="{FF2B5EF4-FFF2-40B4-BE49-F238E27FC236}">
                <a16:creationId xmlns:a16="http://schemas.microsoft.com/office/drawing/2014/main" id="{65F79FAE-1295-7D31-DF6D-A12EAD434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300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E25079-E0F9-D19F-E51C-2CF8181A4D2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1891" y="2280946"/>
            <a:ext cx="9144000" cy="1006475"/>
          </a:xfrm>
        </p:spPr>
        <p:txBody>
          <a:bodyPr anchor="b">
            <a:normAutofit/>
          </a:bodyPr>
          <a:lstStyle>
            <a:lvl1pPr algn="l">
              <a:defRPr sz="3600" b="1" i="0">
                <a:solidFill>
                  <a:schemeClr val="bg1"/>
                </a:solidFill>
                <a:latin typeface="Francker Pro Condensed Medium" panose="020B0504040704040203" pitchFamily="34" charset="77"/>
              </a:defRPr>
            </a:lvl1pPr>
          </a:lstStyle>
          <a:p>
            <a:r>
              <a:rPr lang="da-DK" dirty="0"/>
              <a:t>HER ER EN TITEL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7424C5-4AB6-997F-5D4F-F19E42CEE5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1891" y="3333458"/>
            <a:ext cx="9144000" cy="36512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Francker Pro Condensed Regular" panose="020B050604070404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Måske har du en underrubrik</a:t>
            </a: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B1997426-453C-996B-36F1-BA63CC6AA6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277092"/>
            <a:ext cx="2410689" cy="2230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200A2B7-A7EE-DAC3-D20B-03A0D02891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10690" y="277092"/>
            <a:ext cx="2410690" cy="2230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0BB8998C-D921-5A5A-9F1B-0D21DAA3516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21379" y="277092"/>
            <a:ext cx="2410690" cy="223000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031E9B56-DFF6-8B93-402C-4AECC4A289C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2073" y="277092"/>
            <a:ext cx="2493818" cy="22300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B2024C2-903B-6F16-6723-C7DAE8374B4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61243" y="6079074"/>
            <a:ext cx="6269514" cy="83996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66D63B1-E19E-455D-6326-59032DEBDA7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25891" y="277092"/>
            <a:ext cx="2466110" cy="22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34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5B821-C53E-39D0-4C61-140E6B8B9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A8995E-B87B-A61B-E97E-09987EB3F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9191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104E63-71A7-E3A1-3816-6A3803DFC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5F5DACC-5A76-0D87-FC10-D425D333A2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FC4177B-389D-2885-8960-2A6D9C800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33887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52C696-2E2E-32A2-2686-FE052B082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8FE53BA-919F-C474-3526-8C53F21B4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EBA9D70-5958-7113-85D9-1463DEAC6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CCCF1A2-D6CF-53B4-14D8-DA80E05133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B8692B6-A6F3-0ADD-D0F3-2ECEFDA02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28621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9CB03-6281-1216-4C84-E8F3F3090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CD317036-9E71-570C-7045-5596A30D5E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73263"/>
            <a:ext cx="10515600" cy="4108450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40821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9CB03-6281-1216-4C84-E8F3F3090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Pladsholder til medieklip 3">
            <a:extLst>
              <a:ext uri="{FF2B5EF4-FFF2-40B4-BE49-F238E27FC236}">
                <a16:creationId xmlns:a16="http://schemas.microsoft.com/office/drawing/2014/main" id="{F0C2096C-E085-1295-DFBA-5C38CB5DAC1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838200" y="1931988"/>
            <a:ext cx="10515600" cy="4181475"/>
          </a:xfrm>
        </p:spPr>
        <p:txBody>
          <a:bodyPr/>
          <a:lstStyle/>
          <a:p>
            <a:r>
              <a:rPr lang="da-DK"/>
              <a:t>Klik på ikonet for at tilføje et medie</a:t>
            </a:r>
          </a:p>
        </p:txBody>
      </p:sp>
    </p:spTree>
    <p:extLst>
      <p:ext uri="{BB962C8B-B14F-4D97-AF65-F5344CB8AC3E}">
        <p14:creationId xmlns:p14="http://schemas.microsoft.com/office/powerpoint/2010/main" val="423551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4600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0EB1A-726E-75B9-8EBD-879C7D45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6AC754-18B8-965C-392E-DA53D5055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5C02902-A23D-6114-6BDE-02C839E87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F7FC180-C6CF-2977-1F2B-CF3A84FC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B7772F-E34D-E14C-8E5A-1B8A6AABA68F}" type="datetimeFigureOut">
              <a:rPr lang="da-DK" smtClean="0"/>
              <a:t>09-10-2026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28B074C-7EC4-FB24-1A7B-6B8322B0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6F966D2-6665-E29A-500B-374B92FDA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F197049-703A-8946-872B-601F92F57D0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055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954BE7C-9A3F-6CB5-8F34-75590BD87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AB9C95A-3C15-C36F-1332-E3DB53576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23C07207-6830-84B0-F94B-5F99B07B156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794" r="-59172"/>
          <a:stretch>
            <a:fillRect/>
          </a:stretch>
        </p:blipFill>
        <p:spPr>
          <a:xfrm>
            <a:off x="-4197926" y="6304399"/>
            <a:ext cx="18883744" cy="553601"/>
          </a:xfrm>
          <a:prstGeom prst="rect">
            <a:avLst/>
          </a:prstGeom>
          <a:solidFill>
            <a:srgbClr val="002B3F"/>
          </a:solidFill>
        </p:spPr>
      </p:pic>
    </p:spTree>
    <p:extLst>
      <p:ext uri="{BB962C8B-B14F-4D97-AF65-F5344CB8AC3E}">
        <p14:creationId xmlns:p14="http://schemas.microsoft.com/office/powerpoint/2010/main" val="1864676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9" r:id="rId4"/>
    <p:sldLayoutId id="2147483660" r:id="rId5"/>
    <p:sldLayoutId id="2147483650" r:id="rId6"/>
    <p:sldLayoutId id="2147483652" r:id="rId7"/>
    <p:sldLayoutId id="2147483653" r:id="rId8"/>
    <p:sldLayoutId id="2147483654" r:id="rId9"/>
    <p:sldLayoutId id="2147483658" r:id="rId10"/>
    <p:sldLayoutId id="2147483655" r:id="rId11"/>
    <p:sldLayoutId id="214748365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rancker Pro Condensed Medium" panose="020B050404070404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rancker Pro Condensed Light" panose="020B030604070404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rancker Pro Condensed Light" panose="020B030604070404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rancker Pro Condensed Light" panose="020B030604070404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rancker Pro Condensed Light" panose="020B030604070404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rancker Pro Condensed Light" panose="020B030604070404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936" y="2642616"/>
            <a:ext cx="109270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900" b="1">
                <a:solidFill>
                  <a:srgbClr val="FFFFFF"/>
                </a:solidFill>
                <a:latin typeface="Verdana"/>
              </a:rPr>
              <a:t>SEJLSPORTENS NÆSTE GENERATION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3364992"/>
            <a:ext cx="960120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0" dirty="0">
                <a:solidFill>
                  <a:srgbClr val="FFFFFF"/>
                </a:solidFill>
                <a:latin typeface="Verdana"/>
              </a:rPr>
              <a:t>The Next Generation · Dansk Sejlunion</a:t>
            </a:r>
            <a:endParaRPr lang="da-DK" sz="1900" b="0" dirty="0">
              <a:solidFill>
                <a:srgbClr val="FFFFFF"/>
              </a:solidFill>
              <a:latin typeface="Verdana"/>
            </a:endParaRPr>
          </a:p>
          <a:p>
            <a:endParaRPr lang="da-DK" sz="1900" dirty="0">
              <a:solidFill>
                <a:srgbClr val="FFFFFF"/>
              </a:solidFill>
              <a:latin typeface="Verdana"/>
            </a:endParaRPr>
          </a:p>
          <a:p>
            <a:r>
              <a:rPr lang="da-DK" sz="1900" b="0" dirty="0">
                <a:solidFill>
                  <a:srgbClr val="FFFFFF"/>
                </a:solidFill>
                <a:latin typeface="Verdana"/>
              </a:rPr>
              <a:t>Ved formand, Jens Rask</a:t>
            </a:r>
            <a:endParaRPr sz="1900" b="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368" y="531712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 dirty="0" err="1">
                <a:solidFill>
                  <a:srgbClr val="FFFFFF"/>
                </a:solidFill>
                <a:latin typeface="Verdana"/>
              </a:rPr>
              <a:t>Årsmøde</a:t>
            </a:r>
            <a:r>
              <a:rPr sz="1700" b="0" dirty="0">
                <a:solidFill>
                  <a:srgbClr val="FFFFFF"/>
                </a:solidFill>
                <a:latin typeface="Verdana"/>
              </a:rPr>
              <a:t> for </a:t>
            </a:r>
            <a:r>
              <a:rPr sz="1700" b="0" dirty="0" err="1">
                <a:solidFill>
                  <a:srgbClr val="FFFFFF"/>
                </a:solidFill>
                <a:latin typeface="Verdana"/>
              </a:rPr>
              <a:t>lystbådehavne</a:t>
            </a:r>
            <a:r>
              <a:rPr sz="1700" b="0" dirty="0">
                <a:solidFill>
                  <a:srgbClr val="FFFFFF"/>
                </a:solidFill>
                <a:latin typeface="Verdana"/>
              </a:rPr>
              <a:t> i </a:t>
            </a:r>
            <a:r>
              <a:rPr sz="1700" b="0" dirty="0" err="1">
                <a:solidFill>
                  <a:srgbClr val="FFFFFF"/>
                </a:solidFill>
                <a:latin typeface="Verdana"/>
              </a:rPr>
              <a:t>Vordingborg</a:t>
            </a:r>
            <a:r>
              <a:rPr sz="1700" b="0" dirty="0">
                <a:solidFill>
                  <a:srgbClr val="FFFFFF"/>
                </a:solidFill>
                <a:latin typeface="Verdana"/>
              </a:rPr>
              <a:t> </a:t>
            </a:r>
            <a:r>
              <a:rPr sz="1700" b="0" dirty="0" err="1">
                <a:solidFill>
                  <a:srgbClr val="FFFFFF"/>
                </a:solidFill>
                <a:latin typeface="Verdana"/>
              </a:rPr>
              <a:t>Kommune</a:t>
            </a:r>
            <a:r>
              <a:rPr sz="1700" b="0" dirty="0">
                <a:solidFill>
                  <a:srgbClr val="FFFFFF"/>
                </a:solidFill>
                <a:latin typeface="Verdana"/>
              </a:rPr>
              <a:t> · 2026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86800" y="3127248"/>
            <a:ext cx="3008376" cy="20299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EBBD1EC1-93B3-455E-A3DC-28DD641771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B7C165E-7134-4299-820D-C27408DD334D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SEJLSPORT I DANMARK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5CD98E7-EB75-4C3E-A091-10C42DEF1AE1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Sejlsporten</a:t>
            </a:r>
            <a:r>
              <a:rPr sz="2925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925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findes</a:t>
            </a:r>
            <a:r>
              <a:rPr sz="2925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mange former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D52769F-CC6E-4738-85AD-CB123F92BF85}"/>
              </a:ext>
            </a:extLst>
          </p:cNvPr>
          <p:cNvSpPr>
            <a:spLocks noGrp="1"/>
          </p:cNvSpPr>
          <p:nvPr/>
        </p:nvSpPr>
        <p:spPr>
          <a:xfrm>
            <a:off x="723900" y="1819275"/>
            <a:ext cx="384048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55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5550" b="1" dirty="0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237</a:t>
            </a:r>
            <a:endParaRPr sz="5550" b="1" dirty="0">
              <a:solidFill>
                <a:srgbClr val="2E7CC0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F498965-3A2E-4263-8266-582C8699D867}"/>
              </a:ext>
            </a:extLst>
          </p:cNvPr>
          <p:cNvSpPr>
            <a:spLocks noGrp="1"/>
          </p:cNvSpPr>
          <p:nvPr/>
        </p:nvSpPr>
        <p:spPr>
          <a:xfrm>
            <a:off x="714374" y="2695575"/>
            <a:ext cx="6344347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250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medlemsklubber</a:t>
            </a:r>
            <a:r>
              <a:rPr sz="225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Dansk Sejlunion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CC71709-13A6-49C2-BF33-AF734484143F}"/>
              </a:ext>
            </a:extLst>
          </p:cNvPr>
          <p:cNvSpPr>
            <a:spLocks noGrp="1"/>
          </p:cNvSpPr>
          <p:nvPr/>
        </p:nvSpPr>
        <p:spPr>
          <a:xfrm>
            <a:off x="714374" y="3268037"/>
            <a:ext cx="7498079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87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Klubbernes største aktiviteter er:</a:t>
            </a:r>
            <a:endParaRPr sz="1875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AE87F61-63F1-447A-9F38-00A4B27B3EE2}"/>
              </a:ext>
            </a:extLst>
          </p:cNvPr>
          <p:cNvSpPr>
            <a:spLocks noGrp="1"/>
          </p:cNvSpPr>
          <p:nvPr/>
        </p:nvSpPr>
        <p:spPr>
          <a:xfrm>
            <a:off x="806958" y="3937254"/>
            <a:ext cx="4333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029" lnSpcReduction="10000"/>
          </a:bodyPr>
          <a:lstStyle/>
          <a:p>
            <a:pPr>
              <a:defRPr sz="17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Kapsejlads</a:t>
            </a:r>
            <a:r>
              <a:rPr sz="17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for </a:t>
            </a:r>
            <a:r>
              <a:rPr sz="17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voksne</a:t>
            </a:r>
            <a:endParaRPr sz="1725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6BBCF98-D36A-4712-9C8E-AC6014A1A9CC}"/>
              </a:ext>
            </a:extLst>
          </p:cNvPr>
          <p:cNvSpPr>
            <a:spLocks noGrp="1"/>
          </p:cNvSpPr>
          <p:nvPr/>
        </p:nvSpPr>
        <p:spPr>
          <a:xfrm>
            <a:off x="806958" y="4346829"/>
            <a:ext cx="4333875" cy="152400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B5C74AE-23CF-4ABB-856D-9F8011152526}"/>
              </a:ext>
            </a:extLst>
          </p:cNvPr>
          <p:cNvSpPr>
            <a:spLocks noGrp="1"/>
          </p:cNvSpPr>
          <p:nvPr/>
        </p:nvSpPr>
        <p:spPr>
          <a:xfrm>
            <a:off x="806958" y="4346829"/>
            <a:ext cx="4171355" cy="1524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9243303-A344-4C74-8A27-3CDCAFF25651}"/>
              </a:ext>
            </a:extLst>
          </p:cNvPr>
          <p:cNvSpPr>
            <a:spLocks noGrp="1"/>
          </p:cNvSpPr>
          <p:nvPr/>
        </p:nvSpPr>
        <p:spPr>
          <a:xfrm>
            <a:off x="5264658" y="4213479"/>
            <a:ext cx="71437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154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5860DAD-75D9-4E62-9A29-4BFBDA529924}"/>
              </a:ext>
            </a:extLst>
          </p:cNvPr>
          <p:cNvSpPr>
            <a:spLocks noGrp="1"/>
          </p:cNvSpPr>
          <p:nvPr/>
        </p:nvSpPr>
        <p:spPr>
          <a:xfrm>
            <a:off x="806958" y="4689729"/>
            <a:ext cx="4333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029" lnSpcReduction="10000"/>
          </a:bodyPr>
          <a:lstStyle/>
          <a:p>
            <a:pPr>
              <a:defRPr sz="17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Sejlads</a:t>
            </a:r>
            <a:r>
              <a:rPr sz="17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for </a:t>
            </a:r>
            <a:r>
              <a:rPr sz="17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</a:t>
            </a:r>
            <a:r>
              <a:rPr sz="17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sz="17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unge</a:t>
            </a:r>
            <a:endParaRPr sz="1725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4198AFDA-2C00-497C-BD76-506AA26DD3E9}"/>
              </a:ext>
            </a:extLst>
          </p:cNvPr>
          <p:cNvSpPr>
            <a:spLocks noGrp="1"/>
          </p:cNvSpPr>
          <p:nvPr/>
        </p:nvSpPr>
        <p:spPr>
          <a:xfrm>
            <a:off x="806958" y="5099304"/>
            <a:ext cx="4333875" cy="152400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22C0B13-6B73-4B87-B3E3-5D39740A82AD}"/>
              </a:ext>
            </a:extLst>
          </p:cNvPr>
          <p:cNvSpPr>
            <a:spLocks noGrp="1"/>
          </p:cNvSpPr>
          <p:nvPr/>
        </p:nvSpPr>
        <p:spPr>
          <a:xfrm>
            <a:off x="806958" y="5099304"/>
            <a:ext cx="3602534" cy="152400"/>
          </a:xfrm>
          <a:prstGeom prst="rect">
            <a:avLst/>
          </a:prstGeom>
          <a:solidFill>
            <a:srgbClr val="E3061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D587C17-2038-4A2F-AB19-55DEAE33F840}"/>
              </a:ext>
            </a:extLst>
          </p:cNvPr>
          <p:cNvSpPr>
            <a:spLocks noGrp="1"/>
          </p:cNvSpPr>
          <p:nvPr/>
        </p:nvSpPr>
        <p:spPr>
          <a:xfrm>
            <a:off x="5264658" y="4965954"/>
            <a:ext cx="71437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133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45F3C26-7413-4661-A1A7-D4AE4122FB0C}"/>
              </a:ext>
            </a:extLst>
          </p:cNvPr>
          <p:cNvSpPr>
            <a:spLocks noGrp="1"/>
          </p:cNvSpPr>
          <p:nvPr/>
        </p:nvSpPr>
        <p:spPr>
          <a:xfrm>
            <a:off x="7019561" y="4720242"/>
            <a:ext cx="4947227" cy="1779964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4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De fleste aktive klubber har flerstrengede tilbud og med stor spredning i alder. </a:t>
            </a:r>
          </a:p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40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4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Det er kendetegnende for klubber med et stort antal medlemmer ift. oplandets befolkningstal, at klubben har konkrete idrætslige aktiviteter. </a:t>
            </a:r>
            <a:endParaRPr sz="14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F6C1FC3C-3D86-42CE-3181-0C8F20DD7515}"/>
              </a:ext>
            </a:extLst>
          </p:cNvPr>
          <p:cNvSpPr>
            <a:spLocks noGrp="1"/>
          </p:cNvSpPr>
          <p:nvPr/>
        </p:nvSpPr>
        <p:spPr>
          <a:xfrm>
            <a:off x="806958" y="5443537"/>
            <a:ext cx="4333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029" lnSpcReduction="10000"/>
          </a:bodyPr>
          <a:lstStyle/>
          <a:p>
            <a:pPr>
              <a:defRPr sz="17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Voksensejlerskole</a:t>
            </a:r>
            <a:endParaRPr sz="1725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BAC666A6-6E34-DE95-7BEF-29E28CC51C20}"/>
              </a:ext>
            </a:extLst>
          </p:cNvPr>
          <p:cNvSpPr>
            <a:spLocks noGrp="1"/>
          </p:cNvSpPr>
          <p:nvPr/>
        </p:nvSpPr>
        <p:spPr>
          <a:xfrm>
            <a:off x="806958" y="5853112"/>
            <a:ext cx="4333875" cy="152400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8EBEFAC9-0A9D-76F7-E708-F90AE432B5D2}"/>
              </a:ext>
            </a:extLst>
          </p:cNvPr>
          <p:cNvSpPr>
            <a:spLocks noGrp="1"/>
          </p:cNvSpPr>
          <p:nvPr/>
        </p:nvSpPr>
        <p:spPr>
          <a:xfrm>
            <a:off x="806958" y="5853112"/>
            <a:ext cx="3307842" cy="152400"/>
          </a:xfrm>
          <a:prstGeom prst="rect">
            <a:avLst/>
          </a:prstGeom>
          <a:solidFill>
            <a:srgbClr val="E3061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C4799CA1-5F22-929D-1F0B-CB7F7A99F77A}"/>
              </a:ext>
            </a:extLst>
          </p:cNvPr>
          <p:cNvSpPr>
            <a:spLocks noGrp="1"/>
          </p:cNvSpPr>
          <p:nvPr/>
        </p:nvSpPr>
        <p:spPr>
          <a:xfrm>
            <a:off x="5264658" y="5719762"/>
            <a:ext cx="71437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65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118</a:t>
            </a:r>
            <a:endParaRPr sz="165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pic>
        <p:nvPicPr>
          <p:cNvPr id="34" name="Picture 13" descr="image.JPG">
            <a:extLst>
              <a:ext uri="{FF2B5EF4-FFF2-40B4-BE49-F238E27FC236}">
                <a16:creationId xmlns:a16="http://schemas.microsoft.com/office/drawing/2014/main" id="{7BCABDA1-5C8B-98AE-5BC4-C573E28DD9E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77603" y="1480779"/>
            <a:ext cx="4764991" cy="31793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ktangel 29">
            <a:extLst>
              <a:ext uri="{FF2B5EF4-FFF2-40B4-BE49-F238E27FC236}">
                <a16:creationId xmlns:a16="http://schemas.microsoft.com/office/drawing/2014/main" id="{136162F6-A0A9-46F5-A7AE-6F39FC41B0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6097B75-097F-4838-BC47-B4B309627809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MEDLEMSTAL 2025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3C8AB33-BF54-45BA-AEBE-9AD797D737E2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Sejlsportens medlemmer er især voksne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AC784E5-CCF6-4EA4-8A2D-36E3C57F2466}"/>
              </a:ext>
            </a:extLst>
          </p:cNvPr>
          <p:cNvSpPr>
            <a:spLocks noGrp="1"/>
          </p:cNvSpPr>
          <p:nvPr/>
        </p:nvSpPr>
        <p:spPr>
          <a:xfrm>
            <a:off x="695325" y="1676400"/>
            <a:ext cx="44196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55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55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50.571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D55FAA1-D83E-4DB3-B280-C3DF9D182527}"/>
              </a:ext>
            </a:extLst>
          </p:cNvPr>
          <p:cNvSpPr>
            <a:spLocks noGrp="1"/>
          </p:cNvSpPr>
          <p:nvPr/>
        </p:nvSpPr>
        <p:spPr>
          <a:xfrm>
            <a:off x="723900" y="2524125"/>
            <a:ext cx="5029200" cy="10972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medlemmer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registreret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endParaRPr lang="da-DK" sz="2025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i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sejlklubber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2025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40232CA-0903-4FA1-8376-498DB7C2B420}"/>
              </a:ext>
            </a:extLst>
          </p:cNvPr>
          <p:cNvSpPr>
            <a:spLocks noGrp="1"/>
          </p:cNvSpPr>
          <p:nvPr/>
        </p:nvSpPr>
        <p:spPr>
          <a:xfrm>
            <a:off x="6381750" y="1540383"/>
            <a:ext cx="4965192" cy="621792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600" b="1" dirty="0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Antal </a:t>
            </a:r>
            <a:r>
              <a:rPr sz="1600" b="1" dirty="0" err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medlemmer</a:t>
            </a:r>
            <a:r>
              <a:rPr sz="1600" b="1" dirty="0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 pr. 1.000 </a:t>
            </a:r>
            <a:r>
              <a:rPr sz="1600" b="1" dirty="0" err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jævnaldrende</a:t>
            </a:r>
            <a:r>
              <a:rPr lang="da-DK" sz="1600" b="1" dirty="0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 borgere i kommuner</a:t>
            </a:r>
            <a:endParaRPr sz="1600" b="1" dirty="0">
              <a:solidFill>
                <a:srgbClr val="2E7CC0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511B308-822F-49E1-98F6-2E8407633960}"/>
              </a:ext>
            </a:extLst>
          </p:cNvPr>
          <p:cNvSpPr>
            <a:spLocks noGrp="1"/>
          </p:cNvSpPr>
          <p:nvPr/>
        </p:nvSpPr>
        <p:spPr>
          <a:xfrm>
            <a:off x="6381750" y="2428875"/>
            <a:ext cx="1666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7–12 år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9095608-14BA-4992-879B-E59A023A5A4D}"/>
              </a:ext>
            </a:extLst>
          </p:cNvPr>
          <p:cNvSpPr>
            <a:spLocks noGrp="1"/>
          </p:cNvSpPr>
          <p:nvPr/>
        </p:nvSpPr>
        <p:spPr>
          <a:xfrm>
            <a:off x="8153400" y="2476500"/>
            <a:ext cx="2190750" cy="161925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5772A04-EE9A-4879-8C23-439939B8F384}"/>
              </a:ext>
            </a:extLst>
          </p:cNvPr>
          <p:cNvSpPr>
            <a:spLocks noGrp="1"/>
          </p:cNvSpPr>
          <p:nvPr/>
        </p:nvSpPr>
        <p:spPr>
          <a:xfrm>
            <a:off x="8153400" y="2476500"/>
            <a:ext cx="579904" cy="161925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A056933-A313-47CA-B67A-97F89FB7C8CC}"/>
              </a:ext>
            </a:extLst>
          </p:cNvPr>
          <p:cNvSpPr>
            <a:spLocks noGrp="1"/>
          </p:cNvSpPr>
          <p:nvPr/>
        </p:nvSpPr>
        <p:spPr>
          <a:xfrm>
            <a:off x="10401300" y="2371725"/>
            <a:ext cx="8953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825"/>
          </a:bodyPr>
          <a:lstStyle/>
          <a:p>
            <a:pPr>
              <a:defRPr sz="15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4,5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F916A04-58FF-4421-9148-2376F636B0F5}"/>
              </a:ext>
            </a:extLst>
          </p:cNvPr>
          <p:cNvSpPr>
            <a:spLocks noGrp="1"/>
          </p:cNvSpPr>
          <p:nvPr/>
        </p:nvSpPr>
        <p:spPr>
          <a:xfrm>
            <a:off x="6381750" y="2959227"/>
            <a:ext cx="1666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13–18 år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B98F602-7F8D-403E-8D7D-3FC658C7B6D5}"/>
              </a:ext>
            </a:extLst>
          </p:cNvPr>
          <p:cNvSpPr>
            <a:spLocks noGrp="1"/>
          </p:cNvSpPr>
          <p:nvPr/>
        </p:nvSpPr>
        <p:spPr>
          <a:xfrm>
            <a:off x="8153400" y="3006852"/>
            <a:ext cx="2190750" cy="161925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E8BCADE1-13FA-47E6-B2EA-27AA000D3B96}"/>
              </a:ext>
            </a:extLst>
          </p:cNvPr>
          <p:cNvSpPr>
            <a:spLocks noGrp="1"/>
          </p:cNvSpPr>
          <p:nvPr/>
        </p:nvSpPr>
        <p:spPr>
          <a:xfrm>
            <a:off x="8153400" y="3006852"/>
            <a:ext cx="528357" cy="161925"/>
          </a:xfrm>
          <a:prstGeom prst="rect">
            <a:avLst/>
          </a:prstGeom>
          <a:solidFill>
            <a:srgbClr val="E3061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CAC6BD2-BA96-431F-A520-745F0519C217}"/>
              </a:ext>
            </a:extLst>
          </p:cNvPr>
          <p:cNvSpPr>
            <a:spLocks noGrp="1"/>
          </p:cNvSpPr>
          <p:nvPr/>
        </p:nvSpPr>
        <p:spPr>
          <a:xfrm>
            <a:off x="10401300" y="2902077"/>
            <a:ext cx="8953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825"/>
          </a:bodyPr>
          <a:lstStyle/>
          <a:p>
            <a:pPr>
              <a:defRPr sz="15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4,1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255A501-F2B5-4645-BD6A-8813AAE9DEF4}"/>
              </a:ext>
            </a:extLst>
          </p:cNvPr>
          <p:cNvSpPr>
            <a:spLocks noGrp="1"/>
          </p:cNvSpPr>
          <p:nvPr/>
        </p:nvSpPr>
        <p:spPr>
          <a:xfrm>
            <a:off x="6381750" y="3489579"/>
            <a:ext cx="1666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19–24 år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959207C-6C2B-4390-8C94-EF8BC0B5E073}"/>
              </a:ext>
            </a:extLst>
          </p:cNvPr>
          <p:cNvSpPr>
            <a:spLocks noGrp="1"/>
          </p:cNvSpPr>
          <p:nvPr/>
        </p:nvSpPr>
        <p:spPr>
          <a:xfrm>
            <a:off x="8153400" y="3537204"/>
            <a:ext cx="2190750" cy="161925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FE95F24-5E23-47B0-997A-3A15C9E076AF}"/>
              </a:ext>
            </a:extLst>
          </p:cNvPr>
          <p:cNvSpPr>
            <a:spLocks noGrp="1"/>
          </p:cNvSpPr>
          <p:nvPr/>
        </p:nvSpPr>
        <p:spPr>
          <a:xfrm>
            <a:off x="8153400" y="3537204"/>
            <a:ext cx="425263" cy="161925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8A546C6-7FBC-4052-BE17-FFFD8F45C744}"/>
              </a:ext>
            </a:extLst>
          </p:cNvPr>
          <p:cNvSpPr>
            <a:spLocks noGrp="1"/>
          </p:cNvSpPr>
          <p:nvPr/>
        </p:nvSpPr>
        <p:spPr>
          <a:xfrm>
            <a:off x="10401300" y="3432429"/>
            <a:ext cx="8953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825"/>
          </a:bodyPr>
          <a:lstStyle/>
          <a:p>
            <a:pPr>
              <a:defRPr sz="15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3,3</a:t>
            </a:r>
          </a:p>
        </p:txBody>
      </p:sp>
      <p:sp>
        <p:nvSpPr>
          <p:cNvPr id="32" name="Alder 25-39 1">
            <a:extLst>
              <a:ext uri="{FF2B5EF4-FFF2-40B4-BE49-F238E27FC236}">
                <a16:creationId xmlns:a16="http://schemas.microsoft.com/office/drawing/2014/main" id="{7255A501-F2B5-4645-BD6A-8813AAE9DEF4}"/>
              </a:ext>
            </a:extLst>
          </p:cNvPr>
          <p:cNvSpPr>
            <a:spLocks noGrp="1"/>
          </p:cNvSpPr>
          <p:nvPr/>
        </p:nvSpPr>
        <p:spPr>
          <a:xfrm>
            <a:off x="6381750" y="4019931"/>
            <a:ext cx="1666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25–39 år</a:t>
            </a:r>
          </a:p>
        </p:txBody>
      </p:sp>
      <p:sp>
        <p:nvSpPr>
          <p:cNvPr id="33" name="Alder 25-39 2">
            <a:extLst>
              <a:ext uri="{FF2B5EF4-FFF2-40B4-BE49-F238E27FC236}">
                <a16:creationId xmlns:a16="http://schemas.microsoft.com/office/drawing/2014/main" id="{0959207C-6C2B-4390-8C94-EF8BC0B5E073}"/>
              </a:ext>
            </a:extLst>
          </p:cNvPr>
          <p:cNvSpPr>
            <a:spLocks noGrp="1"/>
          </p:cNvSpPr>
          <p:nvPr/>
        </p:nvSpPr>
        <p:spPr>
          <a:xfrm>
            <a:off x="8153400" y="4067556"/>
            <a:ext cx="2190750" cy="161925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Alder 25-39 3">
            <a:extLst>
              <a:ext uri="{FF2B5EF4-FFF2-40B4-BE49-F238E27FC236}">
                <a16:creationId xmlns:a16="http://schemas.microsoft.com/office/drawing/2014/main" id="{7FE95F24-5E23-47B0-997A-3A15C9E076AF}"/>
              </a:ext>
            </a:extLst>
          </p:cNvPr>
          <p:cNvSpPr>
            <a:spLocks noGrp="1"/>
          </p:cNvSpPr>
          <p:nvPr/>
        </p:nvSpPr>
        <p:spPr>
          <a:xfrm>
            <a:off x="8153400" y="4067556"/>
            <a:ext cx="655981" cy="161925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Alder 25-39 4">
            <a:extLst>
              <a:ext uri="{FF2B5EF4-FFF2-40B4-BE49-F238E27FC236}">
                <a16:creationId xmlns:a16="http://schemas.microsoft.com/office/drawing/2014/main" id="{08A546C6-7FBC-4052-BE17-FFFD8F45C744}"/>
              </a:ext>
            </a:extLst>
          </p:cNvPr>
          <p:cNvSpPr>
            <a:spLocks noGrp="1"/>
          </p:cNvSpPr>
          <p:nvPr/>
        </p:nvSpPr>
        <p:spPr>
          <a:xfrm>
            <a:off x="10401300" y="3962781"/>
            <a:ext cx="8953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825"/>
          </a:bodyPr>
          <a:lstStyle/>
          <a:p>
            <a:pPr>
              <a:defRPr sz="15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5,1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FAB90B20-7102-4157-AF53-473A0F2D92A5}"/>
              </a:ext>
            </a:extLst>
          </p:cNvPr>
          <p:cNvSpPr>
            <a:spLocks noGrp="1"/>
          </p:cNvSpPr>
          <p:nvPr/>
        </p:nvSpPr>
        <p:spPr>
          <a:xfrm>
            <a:off x="6381750" y="4550283"/>
            <a:ext cx="1666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40–59 år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2FA463EE-BC33-4742-AEEF-2099D4D9BB1C}"/>
              </a:ext>
            </a:extLst>
          </p:cNvPr>
          <p:cNvSpPr>
            <a:spLocks noGrp="1"/>
          </p:cNvSpPr>
          <p:nvPr/>
        </p:nvSpPr>
        <p:spPr>
          <a:xfrm>
            <a:off x="8153400" y="4597908"/>
            <a:ext cx="2190750" cy="161925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CB4A8B4A-5E57-4907-BCBE-EAFADB81EAFD}"/>
              </a:ext>
            </a:extLst>
          </p:cNvPr>
          <p:cNvSpPr>
            <a:spLocks noGrp="1"/>
          </p:cNvSpPr>
          <p:nvPr/>
        </p:nvSpPr>
        <p:spPr>
          <a:xfrm>
            <a:off x="8153400" y="4597908"/>
            <a:ext cx="1546412" cy="161925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ADDD28C1-3A75-4528-B7F5-4729CBF37FAE}"/>
              </a:ext>
            </a:extLst>
          </p:cNvPr>
          <p:cNvSpPr>
            <a:spLocks noGrp="1"/>
          </p:cNvSpPr>
          <p:nvPr/>
        </p:nvSpPr>
        <p:spPr>
          <a:xfrm>
            <a:off x="10401300" y="4493133"/>
            <a:ext cx="8953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825"/>
          </a:bodyPr>
          <a:lstStyle/>
          <a:p>
            <a:pPr>
              <a:defRPr sz="15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12,0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5A514DD-61CA-4647-9F01-E7447C8A8BC8}"/>
              </a:ext>
            </a:extLst>
          </p:cNvPr>
          <p:cNvSpPr>
            <a:spLocks noGrp="1"/>
          </p:cNvSpPr>
          <p:nvPr/>
        </p:nvSpPr>
        <p:spPr>
          <a:xfrm>
            <a:off x="6381750" y="5080635"/>
            <a:ext cx="1666875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60–69 år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50B68324-B67C-407E-80A2-B42E746B37B8}"/>
              </a:ext>
            </a:extLst>
          </p:cNvPr>
          <p:cNvSpPr>
            <a:spLocks noGrp="1"/>
          </p:cNvSpPr>
          <p:nvPr/>
        </p:nvSpPr>
        <p:spPr>
          <a:xfrm>
            <a:off x="8153400" y="5128260"/>
            <a:ext cx="2190750" cy="161925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AE74F11-F6D2-462E-B22E-282160CD972D}"/>
              </a:ext>
            </a:extLst>
          </p:cNvPr>
          <p:cNvSpPr>
            <a:spLocks noGrp="1"/>
          </p:cNvSpPr>
          <p:nvPr/>
        </p:nvSpPr>
        <p:spPr>
          <a:xfrm>
            <a:off x="8153400" y="5128260"/>
            <a:ext cx="2087656" cy="161925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A708F55A-6E83-43BA-9D94-010CEE55972E}"/>
              </a:ext>
            </a:extLst>
          </p:cNvPr>
          <p:cNvSpPr>
            <a:spLocks noGrp="1"/>
          </p:cNvSpPr>
          <p:nvPr/>
        </p:nvSpPr>
        <p:spPr>
          <a:xfrm>
            <a:off x="10401300" y="5023485"/>
            <a:ext cx="8953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825"/>
          </a:bodyPr>
          <a:lstStyle/>
          <a:p>
            <a:pPr>
              <a:defRPr sz="15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16,2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73CF19E6-8819-4B0B-B6A6-E0E16A5B4FD5}"/>
              </a:ext>
            </a:extLst>
          </p:cNvPr>
          <p:cNvSpPr>
            <a:spLocks noGrp="1"/>
          </p:cNvSpPr>
          <p:nvPr/>
        </p:nvSpPr>
        <p:spPr>
          <a:xfrm>
            <a:off x="723900" y="3648075"/>
            <a:ext cx="5029200" cy="731901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 lnSpcReduction="20000"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dirty="0" err="1">
                <a:solidFill>
                  <a:srgbClr val="002B3F"/>
                </a:solidFill>
                <a:latin typeface="Verdana"/>
              </a:rPr>
              <a:t>Børn</a:t>
            </a:r>
            <a:r>
              <a:rPr sz="2025" dirty="0">
                <a:solidFill>
                  <a:srgbClr val="002B3F"/>
                </a:solidFill>
                <a:latin typeface="Verdana"/>
              </a:rPr>
              <a:t> og </a:t>
            </a:r>
            <a:r>
              <a:rPr sz="2025" dirty="0" err="1">
                <a:solidFill>
                  <a:srgbClr val="002B3F"/>
                </a:solidFill>
                <a:latin typeface="Verdana"/>
              </a:rPr>
              <a:t>unge</a:t>
            </a:r>
            <a:r>
              <a:rPr sz="2025" dirty="0">
                <a:solidFill>
                  <a:srgbClr val="002B3F"/>
                </a:solidFill>
                <a:latin typeface="Verdana"/>
              </a:rPr>
              <a:t> 7–18 </a:t>
            </a:r>
            <a:r>
              <a:rPr sz="2025" dirty="0" err="1">
                <a:solidFill>
                  <a:srgbClr val="002B3F"/>
                </a:solidFill>
                <a:latin typeface="Verdana"/>
              </a:rPr>
              <a:t>år</a:t>
            </a:r>
            <a:r>
              <a:rPr sz="2025" dirty="0">
                <a:solidFill>
                  <a:srgbClr val="002B3F"/>
                </a:solidFill>
                <a:latin typeface="Verdana"/>
              </a:rPr>
              <a:t>: 3.345 </a:t>
            </a:r>
            <a:r>
              <a:rPr sz="2025" dirty="0" err="1">
                <a:solidFill>
                  <a:srgbClr val="002B3F"/>
                </a:solidFill>
                <a:latin typeface="Verdana"/>
              </a:rPr>
              <a:t>medlemmer</a:t>
            </a:r>
            <a:r>
              <a:rPr sz="2025" dirty="0">
                <a:solidFill>
                  <a:srgbClr val="002B3F"/>
                </a:solidFill>
                <a:latin typeface="Verdana"/>
              </a:rPr>
              <a:t>. </a:t>
            </a:r>
            <a:endParaRPr lang="da-DK" sz="2025" dirty="0">
              <a:solidFill>
                <a:srgbClr val="002B3F"/>
              </a:solidFill>
              <a:latin typeface="Verdana"/>
            </a:endParaRPr>
          </a:p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2025" dirty="0">
              <a:solidFill>
                <a:srgbClr val="002B3F"/>
              </a:solidFill>
              <a:latin typeface="Verdana"/>
            </a:endParaRPr>
          </a:p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dirty="0">
                <a:solidFill>
                  <a:srgbClr val="002B3F"/>
                </a:solidFill>
                <a:latin typeface="Verdana"/>
              </a:rPr>
              <a:t>Det er 6,6 % </a:t>
            </a:r>
            <a:r>
              <a:rPr sz="2025" dirty="0" err="1">
                <a:solidFill>
                  <a:srgbClr val="002B3F"/>
                </a:solidFill>
                <a:latin typeface="Verdana"/>
              </a:rPr>
              <a:t>af</a:t>
            </a:r>
            <a:r>
              <a:rPr sz="2025" dirty="0">
                <a:solidFill>
                  <a:srgbClr val="002B3F"/>
                </a:solidFill>
                <a:latin typeface="Verdana"/>
              </a:rPr>
              <a:t> </a:t>
            </a:r>
            <a:r>
              <a:rPr lang="da-DK" sz="2025" dirty="0" err="1">
                <a:solidFill>
                  <a:srgbClr val="002B3F"/>
                </a:solidFill>
                <a:latin typeface="Verdana"/>
              </a:rPr>
              <a:t>medlemstalet</a:t>
            </a:r>
            <a:r>
              <a:rPr sz="2025" dirty="0">
                <a:solidFill>
                  <a:srgbClr val="002B3F"/>
                </a:solidFill>
                <a:latin typeface="Verdana"/>
              </a:rPr>
              <a:t>.</a:t>
            </a:r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54989A73-81B7-4686-8041-2880E2456AFA}"/>
              </a:ext>
            </a:extLst>
          </p:cNvPr>
          <p:cNvSpPr>
            <a:spLocks noGrp="1"/>
          </p:cNvSpPr>
          <p:nvPr/>
        </p:nvSpPr>
        <p:spPr>
          <a:xfrm>
            <a:off x="666750" y="6029325"/>
            <a:ext cx="1014984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000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Medlemmer: 2025. Befolkning: 1.1.2026. Klubbens kommune er ikke altid medlemmets bopæl.</a:t>
            </a:r>
          </a:p>
        </p:txBody>
      </p:sp>
      <p:pic>
        <p:nvPicPr>
          <p:cNvPr id="31" name="Picture 30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1520" y="4507992"/>
            <a:ext cx="5074920" cy="12344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5AD034C8-743B-49FC-B06A-C6F1C54715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25F6946-74AA-43FB-B2B0-A2E108B78287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GENERATIONERNE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3235546-E214-4BD5-B479-38D3FF4DE13E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Der bliver færre børn at invitere med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B4E7448-0145-4D5D-8151-717BBCF41778}"/>
              </a:ext>
            </a:extLst>
          </p:cNvPr>
          <p:cNvSpPr>
            <a:spLocks noGrp="1"/>
          </p:cNvSpPr>
          <p:nvPr/>
        </p:nvSpPr>
        <p:spPr>
          <a:xfrm>
            <a:off x="733425" y="1771650"/>
            <a:ext cx="4191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9123" lnSpcReduction="10000"/>
          </a:bodyPr>
          <a:lstStyle/>
          <a:p>
            <a:pPr>
              <a:defRPr sz="570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70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−5,3 %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009B1D7-8E65-4FD5-AEC3-B0EDDDAD34A9}"/>
              </a:ext>
            </a:extLst>
          </p:cNvPr>
          <p:cNvSpPr>
            <a:spLocks noGrp="1"/>
          </p:cNvSpPr>
          <p:nvPr/>
        </p:nvSpPr>
        <p:spPr>
          <a:xfrm>
            <a:off x="733425" y="2667000"/>
            <a:ext cx="4389120" cy="868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7–18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år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Danmark: </a:t>
            </a:r>
            <a:endParaRPr lang="da-DK" sz="195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824.681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780.632 (2008–26)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19AF3AE-BC6F-4BEF-B10B-FFBA51B55477}"/>
              </a:ext>
            </a:extLst>
          </p:cNvPr>
          <p:cNvSpPr>
            <a:spLocks noGrp="1"/>
          </p:cNvSpPr>
          <p:nvPr/>
        </p:nvSpPr>
        <p:spPr>
          <a:xfrm>
            <a:off x="6477000" y="177165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9123" lnSpcReduction="10000"/>
          </a:bodyPr>
          <a:lstStyle/>
          <a:p>
            <a:pPr>
              <a:defRPr sz="570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70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−24 %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C087310-F027-4768-8540-CF953BBBF1DF}"/>
              </a:ext>
            </a:extLst>
          </p:cNvPr>
          <p:cNvSpPr>
            <a:spLocks noGrp="1"/>
          </p:cNvSpPr>
          <p:nvPr/>
        </p:nvSpPr>
        <p:spPr>
          <a:xfrm>
            <a:off x="6496050" y="2667000"/>
            <a:ext cx="4754880" cy="868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7–18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år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Vordingborg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: </a:t>
            </a:r>
            <a:endParaRPr lang="da-DK" sz="195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6.946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5.253 (2008–26)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8E0C8C0-21E2-420E-85AE-14B9DA227BD4}"/>
              </a:ext>
            </a:extLst>
          </p:cNvPr>
          <p:cNvSpPr>
            <a:spLocks noGrp="1"/>
          </p:cNvSpPr>
          <p:nvPr/>
        </p:nvSpPr>
        <p:spPr>
          <a:xfrm>
            <a:off x="805817" y="3619500"/>
            <a:ext cx="7278817" cy="1865376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63A8A3F-0EB1-4D44-BB15-C0EBF876A01A}"/>
              </a:ext>
            </a:extLst>
          </p:cNvPr>
          <p:cNvSpPr>
            <a:spLocks noGrp="1"/>
          </p:cNvSpPr>
          <p:nvPr/>
        </p:nvSpPr>
        <p:spPr>
          <a:xfrm>
            <a:off x="988695" y="3710939"/>
            <a:ext cx="8497229" cy="92773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Befolkningens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sammensætning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ændrer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sig.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C41D19D-065C-47C0-A492-F45E34C1A590}"/>
              </a:ext>
            </a:extLst>
          </p:cNvPr>
          <p:cNvSpPr>
            <a:spLocks noGrp="1"/>
          </p:cNvSpPr>
          <p:nvPr/>
        </p:nvSpPr>
        <p:spPr>
          <a:xfrm>
            <a:off x="988696" y="4552188"/>
            <a:ext cx="7406640" cy="786384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0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Andelen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af børn og unge fra 7-18 år 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ikke-vestlig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oprindelse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er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steg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et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fra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8,8%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12,1% i Danmark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fra 2008-2026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endParaRPr sz="16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C27F5497-773E-4136-A63E-0AB5274BB279}"/>
              </a:ext>
            </a:extLst>
          </p:cNvPr>
          <p:cNvSpPr>
            <a:spLocks noGrp="1"/>
          </p:cNvSpPr>
          <p:nvPr/>
        </p:nvSpPr>
        <p:spPr>
          <a:xfrm>
            <a:off x="731521" y="5652231"/>
            <a:ext cx="11211687" cy="673894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Ændret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befolkning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forklarer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ikke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sig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selv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hvem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der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bliver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medlem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af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en</a:t>
            </a:r>
            <a:r>
              <a:rPr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2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sejlklub</a:t>
            </a:r>
            <a:r>
              <a:rPr lang="da-DK"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</a:t>
            </a:r>
          </a:p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2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men der er ganske få børn og unge fra ikke-vestlige kulturer i sejlsporten</a:t>
            </a:r>
            <a:endParaRPr sz="12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pic>
        <p:nvPicPr>
          <p:cNvPr id="14" name="Picture 13" descr="image.jpe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70"/>
          <a:stretch>
            <a:fillRect/>
          </a:stretch>
        </p:blipFill>
        <p:spPr>
          <a:xfrm>
            <a:off x="8315893" y="3619499"/>
            <a:ext cx="3627315" cy="2466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C612E411-0E5E-4AED-B36E-1220081ACD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5428B0D-6857-42DE-AFC1-E4F3CC40D59E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FORBUNDETS RETNING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A305DE7-A962-4EEA-A430-6A62FC6A2BD2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Hvad Dansk Sejlunion vil med sejlsporten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CD9F2C1-B706-49A6-8176-FCEAED776016}"/>
              </a:ext>
            </a:extLst>
          </p:cNvPr>
          <p:cNvSpPr>
            <a:spLocks noGrp="1"/>
          </p:cNvSpPr>
          <p:nvPr/>
        </p:nvSpPr>
        <p:spPr>
          <a:xfrm>
            <a:off x="733425" y="1704975"/>
            <a:ext cx="7754112" cy="868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lnSpcReduction="10000"/>
          </a:bodyPr>
          <a:lstStyle/>
          <a:p>
            <a:pPr>
              <a:defRPr sz="270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“Danmark skal være verdens bedste sejlersportsnation”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F8580D0-5734-4DEA-A7E5-223854687157}"/>
              </a:ext>
            </a:extLst>
          </p:cNvPr>
          <p:cNvSpPr>
            <a:spLocks noGrp="1"/>
          </p:cNvSpPr>
          <p:nvPr/>
        </p:nvSpPr>
        <p:spPr>
          <a:xfrm>
            <a:off x="742950" y="2733675"/>
            <a:ext cx="7516368" cy="10515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1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Visionen favner sejlerdrømme gennem hele livet, fra første tur til topidræt.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803097F-420D-453F-8627-8E04B5FF854D}"/>
              </a:ext>
            </a:extLst>
          </p:cNvPr>
          <p:cNvSpPr>
            <a:spLocks noGrp="1"/>
          </p:cNvSpPr>
          <p:nvPr/>
        </p:nvSpPr>
        <p:spPr>
          <a:xfrm>
            <a:off x="731520" y="4279392"/>
            <a:ext cx="7699248" cy="1399031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A121BA4-B58A-4482-921E-9F631B4305D1}"/>
              </a:ext>
            </a:extLst>
          </p:cNvPr>
          <p:cNvSpPr>
            <a:spLocks noGrp="1"/>
          </p:cNvSpPr>
          <p:nvPr/>
        </p:nvSpPr>
        <p:spPr>
          <a:xfrm>
            <a:off x="914400" y="4398263"/>
            <a:ext cx="7342631" cy="1399031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Dansk Sejlunion strategi har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fem 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indsats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områder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: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endParaRPr lang="da-DK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Klubber;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unge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;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godt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sømandskab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;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kapsejlads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sejlsportens </a:t>
            </a:r>
            <a:r>
              <a:rPr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bæredygtig</a:t>
            </a:r>
            <a:r>
              <a:rPr lang="da-DK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 fremtid</a:t>
            </a:r>
            <a:r>
              <a:rPr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0672F7C-2BC6-4341-8258-F6C5978211E2}"/>
              </a:ext>
            </a:extLst>
          </p:cNvPr>
          <p:cNvSpPr>
            <a:spLocks noGrp="1"/>
          </p:cNvSpPr>
          <p:nvPr/>
        </p:nvSpPr>
        <p:spPr>
          <a:xfrm>
            <a:off x="666750" y="6029325"/>
            <a:ext cx="1014984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000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Klubberne er medlemmer af Dansk Sejlunion og omdrejningspunkt for arbejdet.</a:t>
            </a:r>
          </a:p>
        </p:txBody>
      </p:sp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5088" y="1664208"/>
            <a:ext cx="3163824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7674A4F7-4CE0-46F8-9FCE-47F6F7DD63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541BD96-0BE8-469C-BDAB-02C8AFBDC230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BØRN OG UNGE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9A1941E-C5B9-42AB-B7D2-95558E6B32DA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Sejlglæde har flere former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EE00346-94AF-48BC-9AB6-B82C4B96F77F}"/>
              </a:ext>
            </a:extLst>
          </p:cNvPr>
          <p:cNvSpPr>
            <a:spLocks noGrp="1"/>
          </p:cNvSpPr>
          <p:nvPr/>
        </p:nvSpPr>
        <p:spPr>
          <a:xfrm>
            <a:off x="731520" y="1866900"/>
            <a:ext cx="2304288" cy="49377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3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At begynde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129388F-027C-4D24-AC6F-7D575D8C845C}"/>
              </a:ext>
            </a:extLst>
          </p:cNvPr>
          <p:cNvSpPr>
            <a:spLocks noGrp="1"/>
          </p:cNvSpPr>
          <p:nvPr/>
        </p:nvSpPr>
        <p:spPr>
          <a:xfrm>
            <a:off x="731520" y="2447925"/>
            <a:ext cx="2331720" cy="26060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En tryg første erfaring på vandet. Leg, læring og et fællesskab at komme tilbage til.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D4F32C7-2463-4A8E-9994-0460EF68B9F7}"/>
              </a:ext>
            </a:extLst>
          </p:cNvPr>
          <p:cNvSpPr>
            <a:spLocks noGrp="1"/>
          </p:cNvSpPr>
          <p:nvPr/>
        </p:nvSpPr>
        <p:spPr>
          <a:xfrm>
            <a:off x="3127248" y="1771650"/>
            <a:ext cx="28575" cy="3502152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CF72012-695D-4A23-9406-410189371592}"/>
              </a:ext>
            </a:extLst>
          </p:cNvPr>
          <p:cNvSpPr>
            <a:spLocks noGrp="1"/>
          </p:cNvSpPr>
          <p:nvPr/>
        </p:nvSpPr>
        <p:spPr>
          <a:xfrm>
            <a:off x="3383280" y="1866900"/>
            <a:ext cx="2231136" cy="49377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3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At blive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503444D-4B0E-4A5D-8205-204431594747}"/>
              </a:ext>
            </a:extLst>
          </p:cNvPr>
          <p:cNvSpPr>
            <a:spLocks noGrp="1"/>
          </p:cNvSpPr>
          <p:nvPr/>
        </p:nvSpPr>
        <p:spPr>
          <a:xfrm>
            <a:off x="3383280" y="2447925"/>
            <a:ext cx="2304288" cy="26060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Der er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plads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den, der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søger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ture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</a:t>
            </a:r>
            <a:r>
              <a:rPr lang="da-DK"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op</a:t>
            </a:r>
            <a:r>
              <a:rPr lang="da-DK"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-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levelser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og den, der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vil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sejle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kapsejlads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42DC15C-CBE0-443D-BAD0-9E04425DC637}"/>
              </a:ext>
            </a:extLst>
          </p:cNvPr>
          <p:cNvSpPr>
            <a:spLocks noGrp="1"/>
          </p:cNvSpPr>
          <p:nvPr/>
        </p:nvSpPr>
        <p:spPr>
          <a:xfrm>
            <a:off x="5742432" y="1771650"/>
            <a:ext cx="28575" cy="3502152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D1F76DB-6B54-47E7-B1C3-04774D7F36AE}"/>
              </a:ext>
            </a:extLst>
          </p:cNvPr>
          <p:cNvSpPr>
            <a:spLocks noGrp="1"/>
          </p:cNvSpPr>
          <p:nvPr/>
        </p:nvSpPr>
        <p:spPr>
          <a:xfrm>
            <a:off x="5989320" y="1866900"/>
            <a:ext cx="2578608" cy="49377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3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At lære mere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126A54D-F528-46A3-B7AF-E27DC617CFFF}"/>
              </a:ext>
            </a:extLst>
          </p:cNvPr>
          <p:cNvSpPr>
            <a:spLocks noGrp="1"/>
          </p:cNvSpPr>
          <p:nvPr/>
        </p:nvSpPr>
        <p:spPr>
          <a:xfrm>
            <a:off x="5989320" y="2447925"/>
            <a:ext cx="2642616" cy="26060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DS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støtter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klubberne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med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træneruddannelse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en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sammen</a:t>
            </a:r>
            <a:r>
              <a:rPr lang="da-DK"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-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hængende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vej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nye </a:t>
            </a:r>
            <a:r>
              <a:rPr sz="2025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færdigheder</a:t>
            </a:r>
            <a:r>
              <a:rPr sz="2025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63E1B85-8230-40A4-8D7E-DCC4FACDE5DC}"/>
              </a:ext>
            </a:extLst>
          </p:cNvPr>
          <p:cNvSpPr>
            <a:spLocks noGrp="1"/>
          </p:cNvSpPr>
          <p:nvPr/>
        </p:nvSpPr>
        <p:spPr>
          <a:xfrm>
            <a:off x="666750" y="6029325"/>
            <a:ext cx="1014984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000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Grundlag: Dansk Sejlunions politik for børn og unge og indsatsplan 2026–29.</a:t>
            </a:r>
          </a:p>
        </p:txBody>
      </p:sp>
      <p:pic>
        <p:nvPicPr>
          <p:cNvPr id="15" name="Picture 14" descr="image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97696" y="1874519"/>
            <a:ext cx="2852928" cy="39044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3CC156CA-00E3-48E8-826A-3C5646FB34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7E4CD94-3C07-4FD3-8B12-BFEF200360DB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SYDSJÆLLAND OG LOLLAND-FALSTER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C1D6955-029C-48F1-8F75-A219E4390D70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600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Færre børn i sejlklub end på landsplan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C9B15079-3255-462E-B967-1500AF6B02A4}"/>
              </a:ext>
            </a:extLst>
          </p:cNvPr>
          <p:cNvSpPr>
            <a:spLocks noGrp="1"/>
          </p:cNvSpPr>
          <p:nvPr/>
        </p:nvSpPr>
        <p:spPr>
          <a:xfrm>
            <a:off x="704850" y="1676400"/>
            <a:ext cx="4295775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56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6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2.673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C72628B-0439-4C83-AEBF-EB1BA0493FE6}"/>
              </a:ext>
            </a:extLst>
          </p:cNvPr>
          <p:cNvSpPr>
            <a:spLocks noGrp="1"/>
          </p:cNvSpPr>
          <p:nvPr/>
        </p:nvSpPr>
        <p:spPr>
          <a:xfrm>
            <a:off x="714375" y="2524125"/>
            <a:ext cx="4983480" cy="804672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medlemmer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sejlklubber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de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seks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kommuner</a:t>
            </a:r>
            <a:r>
              <a:rPr lang="da-DK"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Sydsjælland og øer.</a:t>
            </a:r>
            <a:endParaRPr sz="195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C2C0F0B-A390-4BDE-BFF6-DDB57634711E}"/>
              </a:ext>
            </a:extLst>
          </p:cNvPr>
          <p:cNvSpPr>
            <a:spLocks noGrp="1"/>
          </p:cNvSpPr>
          <p:nvPr/>
        </p:nvSpPr>
        <p:spPr>
          <a:xfrm>
            <a:off x="5733288" y="1676400"/>
            <a:ext cx="256032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56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6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116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34708CE-F5DA-4F28-92C9-C8A174B1D181}"/>
              </a:ext>
            </a:extLst>
          </p:cNvPr>
          <p:cNvSpPr>
            <a:spLocks noGrp="1"/>
          </p:cNvSpPr>
          <p:nvPr/>
        </p:nvSpPr>
        <p:spPr>
          <a:xfrm>
            <a:off x="5733288" y="2524125"/>
            <a:ext cx="2697480" cy="713232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unge</a:t>
            </a: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endParaRPr lang="da-DK" sz="195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på 7–18 </a:t>
            </a:r>
            <a:r>
              <a:rPr sz="195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år</a:t>
            </a:r>
            <a:endParaRPr sz="195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45604C91-52B3-4750-8378-C3D2D88C0195}"/>
              </a:ext>
            </a:extLst>
          </p:cNvPr>
          <p:cNvSpPr>
            <a:spLocks noGrp="1"/>
          </p:cNvSpPr>
          <p:nvPr/>
        </p:nvSpPr>
        <p:spPr>
          <a:xfrm>
            <a:off x="731520" y="3685031"/>
            <a:ext cx="7662672" cy="2112263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848988F-5024-4AAA-996E-90090A26B0CD}"/>
              </a:ext>
            </a:extLst>
          </p:cNvPr>
          <p:cNvSpPr>
            <a:spLocks noGrp="1"/>
          </p:cNvSpPr>
          <p:nvPr/>
        </p:nvSpPr>
        <p:spPr>
          <a:xfrm>
            <a:off x="932688" y="3803904"/>
            <a:ext cx="7333488" cy="805052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 lnSpcReduction="10000"/>
          </a:bodyPr>
          <a:lstStyle/>
          <a:p>
            <a:pPr>
              <a:defRPr sz="23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Sydsjællandske kommuner</a:t>
            </a:r>
          </a:p>
          <a:p>
            <a:pPr>
              <a:defRPr sz="23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endParaRPr lang="da-DK" sz="170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23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116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af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35.371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i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alderen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7–18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år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er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klubmedlemmer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D827F1E4-3F00-4F0C-B117-1DB536E1D21D}"/>
              </a:ext>
            </a:extLst>
          </p:cNvPr>
          <p:cNvSpPr>
            <a:spLocks noGrp="1"/>
          </p:cNvSpPr>
          <p:nvPr/>
        </p:nvSpPr>
        <p:spPr>
          <a:xfrm>
            <a:off x="932688" y="4496943"/>
            <a:ext cx="7333488" cy="1145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Det er 3,3 pr. 1.000 mod 4,3 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på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land</a:t>
            </a:r>
            <a:r>
              <a:rPr lang="da-DK"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splan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  <a:r>
              <a:rPr lang="da-DK"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60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60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6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I Vordingborg Kommune er tallet dog 8,2 – GODT GÅET!</a:t>
            </a:r>
            <a:endParaRPr sz="160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54C149A9-BD21-42C7-A797-3C1DDAED13FB}"/>
              </a:ext>
            </a:extLst>
          </p:cNvPr>
          <p:cNvSpPr>
            <a:spLocks noGrp="1"/>
          </p:cNvSpPr>
          <p:nvPr/>
        </p:nvSpPr>
        <p:spPr>
          <a:xfrm>
            <a:off x="666750" y="6029325"/>
            <a:ext cx="1014984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000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Her: Faxe, Stevns, Næstved, Vordingborg, Lolland og Guldborgsund.</a:t>
            </a:r>
          </a:p>
        </p:txBody>
      </p:sp>
      <p:pic>
        <p:nvPicPr>
          <p:cNvPr id="14" name="Picture 13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5088" y="1664208"/>
            <a:ext cx="3163824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F364DA5F-4A5D-4C46-B369-E105ECCDA5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0BCF4D5-2501-4DA1-AB06-976E283512EA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VORDINGBORG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FD8D32A-AF5D-4B84-B8DA-724FF7813250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600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43 børn og unge i Vordingborgs sejlklubber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58B67CA5-310B-4D33-B26A-D8222B415B82}"/>
              </a:ext>
            </a:extLst>
          </p:cNvPr>
          <p:cNvSpPr>
            <a:spLocks noGrp="1"/>
          </p:cNvSpPr>
          <p:nvPr/>
        </p:nvSpPr>
        <p:spPr>
          <a:xfrm>
            <a:off x="704850" y="1628775"/>
            <a:ext cx="36576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581"/>
          </a:bodyPr>
          <a:lstStyle/>
          <a:p>
            <a:pPr>
              <a:defRPr sz="58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85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733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8115676F-9C58-48D8-861F-C2E33AF62652}"/>
              </a:ext>
            </a:extLst>
          </p:cNvPr>
          <p:cNvSpPr>
            <a:spLocks noGrp="1"/>
          </p:cNvSpPr>
          <p:nvPr/>
        </p:nvSpPr>
        <p:spPr>
          <a:xfrm>
            <a:off x="723900" y="2524125"/>
            <a:ext cx="5394960" cy="7772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medlemmer fordelt på syv lokale sejlklubber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C5322A8-B72A-4829-BC1D-0BA02CD83487}"/>
              </a:ext>
            </a:extLst>
          </p:cNvPr>
          <p:cNvSpPr>
            <a:spLocks noGrp="1"/>
          </p:cNvSpPr>
          <p:nvPr/>
        </p:nvSpPr>
        <p:spPr>
          <a:xfrm>
            <a:off x="6400800" y="1628775"/>
            <a:ext cx="1874519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581"/>
          </a:bodyPr>
          <a:lstStyle/>
          <a:p>
            <a:pPr>
              <a:defRPr sz="58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585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43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614BDAE-93D9-4AA2-B7B8-96B467C16B5A}"/>
              </a:ext>
            </a:extLst>
          </p:cNvPr>
          <p:cNvSpPr>
            <a:spLocks noGrp="1"/>
          </p:cNvSpPr>
          <p:nvPr/>
        </p:nvSpPr>
        <p:spPr>
          <a:xfrm>
            <a:off x="6400800" y="2524125"/>
            <a:ext cx="210312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lnSpcReduction="10000"/>
          </a:bodyPr>
          <a:lstStyle/>
          <a:p>
            <a:pPr>
              <a:defRPr sz="20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er mellem 7 og 18 år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802D5A4-64DE-4166-96AC-893B833915F5}"/>
              </a:ext>
            </a:extLst>
          </p:cNvPr>
          <p:cNvSpPr>
            <a:spLocks noGrp="1"/>
          </p:cNvSpPr>
          <p:nvPr/>
        </p:nvSpPr>
        <p:spPr>
          <a:xfrm>
            <a:off x="731520" y="3749039"/>
            <a:ext cx="7662672" cy="1860024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7AEC6CA-A46C-4DA8-9E72-53C1A8E45EA0}"/>
              </a:ext>
            </a:extLst>
          </p:cNvPr>
          <p:cNvSpPr>
            <a:spLocks noGrp="1"/>
          </p:cNvSpPr>
          <p:nvPr/>
        </p:nvSpPr>
        <p:spPr>
          <a:xfrm>
            <a:off x="923544" y="3840479"/>
            <a:ext cx="7333488" cy="1183006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2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De 43</a:t>
            </a:r>
            <a:r>
              <a:rPr lang="da-DK"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børn fordeler sig på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: </a:t>
            </a:r>
            <a:endParaRPr lang="da-DK" sz="170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22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endParaRPr lang="da-DK" sz="170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22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· Sejlklubben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Snekken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17 · Bogø</a:t>
            </a:r>
            <a:r>
              <a:rPr lang="da-DK"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Sejlklub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15 </a:t>
            </a:r>
            <a:endParaRPr lang="da-DK" sz="1700" b="1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22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· </a:t>
            </a:r>
            <a:r>
              <a:rPr lang="da-DK"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Sejlklubben </a:t>
            </a:r>
            <a:r>
              <a:rPr sz="1700" b="1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Møn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7 · Præstø</a:t>
            </a:r>
            <a:r>
              <a:rPr lang="da-DK"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Sejlklub</a:t>
            </a:r>
            <a:r>
              <a:rPr sz="1700" b="1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4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F9FD5B2-EC41-442C-91B0-25C4384266D8}"/>
              </a:ext>
            </a:extLst>
          </p:cNvPr>
          <p:cNvSpPr>
            <a:spLocks noGrp="1"/>
          </p:cNvSpPr>
          <p:nvPr/>
        </p:nvSpPr>
        <p:spPr>
          <a:xfrm>
            <a:off x="923544" y="5064814"/>
            <a:ext cx="7333488" cy="5029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43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af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kommunens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5.253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svarer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6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6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8,2 pr. 1.000.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5401597-C913-467F-8D0B-37D774944EE2}"/>
              </a:ext>
            </a:extLst>
          </p:cNvPr>
          <p:cNvSpPr>
            <a:spLocks noGrp="1"/>
          </p:cNvSpPr>
          <p:nvPr/>
        </p:nvSpPr>
        <p:spPr>
          <a:xfrm>
            <a:off x="666750" y="6029325"/>
            <a:ext cx="1014984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000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Kun medlemmer af sejlklubber. Søspejdere, paddle og kajak er ikke med.</a:t>
            </a:r>
          </a:p>
        </p:txBody>
      </p:sp>
      <p:pic>
        <p:nvPicPr>
          <p:cNvPr id="14" name="Picture 13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5088" y="1664208"/>
            <a:ext cx="3163824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602D8287-015C-4D19-8CBA-9FB4FADDE8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9E61284-23DF-459B-84A7-ADCBDAFE81C4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DIF OG SYDDANSK UNIVERSITET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B5E143D8-EF03-4207-8AD2-CAB9BA8E9CFE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Voksne og børn møder havnen forskelligt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A254831-9228-400E-834D-41D5FDF84CCA}"/>
              </a:ext>
            </a:extLst>
          </p:cNvPr>
          <p:cNvSpPr>
            <a:spLocks noGrp="1"/>
          </p:cNvSpPr>
          <p:nvPr/>
        </p:nvSpPr>
        <p:spPr>
          <a:xfrm>
            <a:off x="731520" y="1647825"/>
            <a:ext cx="3602736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 lnSpcReduction="10000"/>
          </a:bodyPr>
          <a:lstStyle/>
          <a:p>
            <a:pPr>
              <a:defRPr sz="217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Voksne, der sejler på egen hånd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CB9BE73-6EBE-4349-BF75-783A6F6027F5}"/>
              </a:ext>
            </a:extLst>
          </p:cNvPr>
          <p:cNvSpPr>
            <a:spLocks noGrp="1"/>
          </p:cNvSpPr>
          <p:nvPr/>
        </p:nvSpPr>
        <p:spPr>
          <a:xfrm>
            <a:off x="731520" y="2343150"/>
            <a:ext cx="3639312" cy="2313432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Mange bruger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allerede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havnen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kan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tilbyde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ture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fællesskab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ny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viden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også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sejlere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der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oftest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tager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af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sted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selv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70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Tilbyd sejlerskole for voksne.</a:t>
            </a:r>
            <a:endParaRPr sz="17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47EC861-1E9B-4EB2-8C6F-BBB6977DB013}"/>
              </a:ext>
            </a:extLst>
          </p:cNvPr>
          <p:cNvSpPr>
            <a:spLocks noGrp="1"/>
          </p:cNvSpPr>
          <p:nvPr/>
        </p:nvSpPr>
        <p:spPr>
          <a:xfrm>
            <a:off x="4645152" y="1647825"/>
            <a:ext cx="3730752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 lnSpcReduction="10000"/>
          </a:bodyPr>
          <a:lstStyle/>
          <a:p>
            <a:pPr>
              <a:defRPr sz="217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Børn og unge, der skal begynde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F705B61-3A04-4311-8511-DF407CA89293}"/>
              </a:ext>
            </a:extLst>
          </p:cNvPr>
          <p:cNvSpPr>
            <a:spLocks noGrp="1"/>
          </p:cNvSpPr>
          <p:nvPr/>
        </p:nvSpPr>
        <p:spPr>
          <a:xfrm>
            <a:off x="4645152" y="2343150"/>
            <a:ext cx="3621024" cy="2313432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En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tryg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første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tur,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andre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at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følges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med og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lyst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at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komme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igen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 Havnen giver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adgang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vandet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og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skaber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aktiviteten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  <a:endParaRPr lang="da-DK" sz="17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70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87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Fokuser på at rekruttere børn 5-8 år til mini-sejleraktiviteter.</a:t>
            </a:r>
            <a:endParaRPr sz="17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B53AD59-6278-4772-AF08-5C98C04BC515}"/>
              </a:ext>
            </a:extLst>
          </p:cNvPr>
          <p:cNvSpPr>
            <a:spLocks noGrp="1"/>
          </p:cNvSpPr>
          <p:nvPr/>
        </p:nvSpPr>
        <p:spPr>
          <a:xfrm>
            <a:off x="731520" y="4681728"/>
            <a:ext cx="7671816" cy="896112"/>
          </a:xfrm>
          <a:prstGeom prst="rect">
            <a:avLst/>
          </a:prstGeom>
          <a:solidFill>
            <a:srgbClr val="D4B385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C1E57104-CBAB-45F3-86F4-8DDD975739AB}"/>
              </a:ext>
            </a:extLst>
          </p:cNvPr>
          <p:cNvSpPr>
            <a:spLocks noGrp="1"/>
          </p:cNvSpPr>
          <p:nvPr/>
        </p:nvSpPr>
        <p:spPr>
          <a:xfrm>
            <a:off x="914400" y="4764024"/>
            <a:ext cx="736092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DIF/SDU: 65 % af ugentlige sejlere over 15 år sejler også på egen hånd.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BF2B261-3871-44AF-8410-E3FA42A879D2}"/>
              </a:ext>
            </a:extLst>
          </p:cNvPr>
          <p:cNvSpPr>
            <a:spLocks noGrp="1"/>
          </p:cNvSpPr>
          <p:nvPr/>
        </p:nvSpPr>
        <p:spPr>
          <a:xfrm>
            <a:off x="666750" y="6029325"/>
            <a:ext cx="1014984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125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000" b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Danmark i Bevægelse 2020. Man kan sejle både på egen hånd og i klub.</a:t>
            </a:r>
          </a:p>
        </p:txBody>
      </p:sp>
      <p:pic>
        <p:nvPicPr>
          <p:cNvPr id="14" name="Picture 13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5088" y="1664208"/>
            <a:ext cx="3163824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17492CB4-069C-49B0-9853-AFFE092E5B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80975" cy="6858000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CCB9056-994B-483E-9270-50CF9555D2B3}"/>
              </a:ext>
            </a:extLst>
          </p:cNvPr>
          <p:cNvSpPr>
            <a:spLocks noGrp="1"/>
          </p:cNvSpPr>
          <p:nvPr/>
        </p:nvSpPr>
        <p:spPr>
          <a:xfrm>
            <a:off x="657225" y="371475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defRPr sz="112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112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DANSK SEJLUNION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A8BF6AA-C821-4057-91F8-D916B5BAACCF}"/>
              </a:ext>
            </a:extLst>
          </p:cNvPr>
          <p:cNvSpPr>
            <a:spLocks noGrp="1"/>
          </p:cNvSpPr>
          <p:nvPr/>
        </p:nvSpPr>
        <p:spPr>
          <a:xfrm>
            <a:off x="657225" y="77152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92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2925" b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Sådan hjælper Dansk Sejlunion flere på vandet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054195A-1530-428F-B9A4-C81A7500ABA3}"/>
              </a:ext>
            </a:extLst>
          </p:cNvPr>
          <p:cNvSpPr>
            <a:spLocks noGrp="1"/>
          </p:cNvSpPr>
          <p:nvPr/>
        </p:nvSpPr>
        <p:spPr>
          <a:xfrm>
            <a:off x="731520" y="1676400"/>
            <a:ext cx="3593592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47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247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Børn og unge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D6E8A83-4769-4414-8C4F-EFF479BA8CA7}"/>
              </a:ext>
            </a:extLst>
          </p:cNvPr>
          <p:cNvSpPr>
            <a:spLocks noGrp="1"/>
          </p:cNvSpPr>
          <p:nvPr/>
        </p:nvSpPr>
        <p:spPr>
          <a:xfrm>
            <a:off x="731520" y="2343150"/>
            <a:ext cx="3639312" cy="23774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Dansk Sejlunion </a:t>
            </a: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under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støtter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klubbernes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børne</a:t>
            </a: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- og ungdoms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aktiviteter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uddanner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trænere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stiller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Diplom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sejlerskole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med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tydelige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læringstrin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rådighed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AD532BB-5BF7-469F-B407-4192F9C98A5E}"/>
              </a:ext>
            </a:extLst>
          </p:cNvPr>
          <p:cNvSpPr>
            <a:spLocks noGrp="1"/>
          </p:cNvSpPr>
          <p:nvPr/>
        </p:nvSpPr>
        <p:spPr>
          <a:xfrm>
            <a:off x="4645152" y="1676400"/>
            <a:ext cx="3593592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475" b="1">
                <a:solidFill>
                  <a:srgbClr val="2E7CC0"/>
                </a:solidFill>
                <a:latin typeface="Nimbus Sans"/>
                <a:ea typeface="Nimbus Sans"/>
                <a:cs typeface="Nimbus Sans"/>
              </a:defRPr>
            </a:pPr>
            <a:r>
              <a:rPr sz="2475" b="1">
                <a:solidFill>
                  <a:srgbClr val="2E7CC0"/>
                </a:solidFill>
                <a:latin typeface="Verdana"/>
                <a:ea typeface="Nimbus Sans"/>
                <a:cs typeface="Nimbus Sans"/>
              </a:rPr>
              <a:t>Voksne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50E94D1-9428-4C37-BE46-D2FA0021474C}"/>
              </a:ext>
            </a:extLst>
          </p:cNvPr>
          <p:cNvSpPr>
            <a:spLocks noGrp="1"/>
          </p:cNvSpPr>
          <p:nvPr/>
        </p:nvSpPr>
        <p:spPr>
          <a:xfrm>
            <a:off x="4645152" y="2343150"/>
            <a:ext cx="3621024" cy="2377440"/>
          </a:xfrm>
          <a:prstGeom prst="rect">
            <a:avLst/>
          </a:prstGeom>
          <a:noFill/>
          <a:ln w="0">
            <a:noFill/>
          </a:ln>
        </p:spPr>
        <p:txBody>
          <a:bodyPr>
            <a:normAutofit lnSpcReduction="10000"/>
          </a:bodyPr>
          <a:lstStyle/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Dansk Sejlunion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under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støtter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klubbernes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sejlerskoler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og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tilbyder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online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undervisning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til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duelighedsprøven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. </a:t>
            </a:r>
            <a:endParaRPr lang="da-DK" sz="17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70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  <a:p>
            <a:pPr>
              <a:defRPr sz="1950" b="0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Dansk Sejlunion opfordrer klubber til at række ud til voksne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, der </a:t>
            </a:r>
            <a:r>
              <a:rPr sz="1700" b="0" dirty="0" err="1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sejler</a:t>
            </a:r>
            <a:r>
              <a:rPr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 </a:t>
            </a:r>
            <a:r>
              <a:rPr lang="da-DK" sz="1700" b="0" dirty="0">
                <a:solidFill>
                  <a:srgbClr val="002B3F"/>
                </a:solidFill>
                <a:latin typeface="Verdana"/>
                <a:ea typeface="Nimbus Sans"/>
                <a:cs typeface="Nimbus Sans"/>
              </a:rPr>
              <a:t>selvorganiseret.</a:t>
            </a:r>
            <a:endParaRPr sz="1700" b="0" dirty="0">
              <a:solidFill>
                <a:srgbClr val="002B3F"/>
              </a:solidFill>
              <a:latin typeface="Verdana"/>
              <a:ea typeface="Nimbus Sans"/>
              <a:cs typeface="Nimbus San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A563308-67EC-488F-A6D5-BBA90E2AF8DA}"/>
              </a:ext>
            </a:extLst>
          </p:cNvPr>
          <p:cNvSpPr>
            <a:spLocks noGrp="1"/>
          </p:cNvSpPr>
          <p:nvPr/>
        </p:nvSpPr>
        <p:spPr>
          <a:xfrm>
            <a:off x="731520" y="4800600"/>
            <a:ext cx="7644383" cy="50292"/>
          </a:xfrm>
          <a:prstGeom prst="rect">
            <a:avLst/>
          </a:prstGeom>
          <a:solidFill>
            <a:srgbClr val="F0804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ECB6953-D8D2-4146-93B2-6E0129EAFFB9}"/>
              </a:ext>
            </a:extLst>
          </p:cNvPr>
          <p:cNvSpPr>
            <a:spLocks noGrp="1"/>
          </p:cNvSpPr>
          <p:nvPr/>
        </p:nvSpPr>
        <p:spPr>
          <a:xfrm>
            <a:off x="731520" y="5120067"/>
            <a:ext cx="7534656" cy="966407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1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00" dirty="0" err="1">
                <a:solidFill>
                  <a:srgbClr val="002B3F"/>
                </a:solidFill>
                <a:latin typeface="Verdana"/>
              </a:rPr>
              <a:t>Klubberne</a:t>
            </a:r>
            <a:r>
              <a:rPr sz="1700" dirty="0">
                <a:solidFill>
                  <a:srgbClr val="002B3F"/>
                </a:solidFill>
                <a:latin typeface="Verdana"/>
              </a:rPr>
              <a:t> </a:t>
            </a:r>
            <a:r>
              <a:rPr sz="1700" dirty="0" err="1">
                <a:solidFill>
                  <a:srgbClr val="002B3F"/>
                </a:solidFill>
                <a:latin typeface="Verdana"/>
              </a:rPr>
              <a:t>skaber</a:t>
            </a:r>
            <a:r>
              <a:rPr sz="1700" dirty="0">
                <a:solidFill>
                  <a:srgbClr val="002B3F"/>
                </a:solidFill>
                <a:latin typeface="Verdana"/>
              </a:rPr>
              <a:t> </a:t>
            </a:r>
            <a:r>
              <a:rPr sz="1700" dirty="0" err="1">
                <a:solidFill>
                  <a:srgbClr val="002B3F"/>
                </a:solidFill>
                <a:latin typeface="Verdana"/>
              </a:rPr>
              <a:t>fællesskabet</a:t>
            </a:r>
            <a:r>
              <a:rPr lang="da-DK" sz="1700" dirty="0">
                <a:solidFill>
                  <a:srgbClr val="002B3F"/>
                </a:solidFill>
                <a:latin typeface="Verdana"/>
              </a:rPr>
              <a:t>!</a:t>
            </a:r>
            <a:r>
              <a:rPr sz="1700" dirty="0">
                <a:solidFill>
                  <a:srgbClr val="002B3F"/>
                </a:solidFill>
                <a:latin typeface="Verdana"/>
              </a:rPr>
              <a:t> </a:t>
            </a:r>
            <a:endParaRPr lang="da-DK" sz="1700" dirty="0">
              <a:solidFill>
                <a:srgbClr val="002B3F"/>
              </a:solidFill>
              <a:latin typeface="Verdana"/>
            </a:endParaRPr>
          </a:p>
          <a:p>
            <a:pPr>
              <a:defRPr sz="21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endParaRPr lang="da-DK" sz="1700" dirty="0">
              <a:solidFill>
                <a:srgbClr val="002B3F"/>
              </a:solidFill>
              <a:latin typeface="Verdana"/>
            </a:endParaRPr>
          </a:p>
          <a:p>
            <a:pPr>
              <a:defRPr sz="2175" b="1">
                <a:solidFill>
                  <a:srgbClr val="002B3F"/>
                </a:solidFill>
                <a:latin typeface="Nimbus Sans"/>
                <a:ea typeface="Nimbus Sans"/>
                <a:cs typeface="Nimbus Sans"/>
              </a:defRPr>
            </a:pPr>
            <a:r>
              <a:rPr sz="1700" dirty="0">
                <a:solidFill>
                  <a:srgbClr val="002B3F"/>
                </a:solidFill>
                <a:latin typeface="Verdana"/>
              </a:rPr>
              <a:t>Havnen giver </a:t>
            </a:r>
            <a:r>
              <a:rPr sz="1700" dirty="0" err="1">
                <a:solidFill>
                  <a:srgbClr val="002B3F"/>
                </a:solidFill>
                <a:latin typeface="Verdana"/>
              </a:rPr>
              <a:t>adgang</a:t>
            </a:r>
            <a:r>
              <a:rPr sz="1700" dirty="0">
                <a:solidFill>
                  <a:srgbClr val="002B3F"/>
                </a:solidFill>
                <a:latin typeface="Verdana"/>
              </a:rPr>
              <a:t> </a:t>
            </a:r>
            <a:r>
              <a:rPr sz="1700" dirty="0" err="1">
                <a:solidFill>
                  <a:srgbClr val="002B3F"/>
                </a:solidFill>
                <a:latin typeface="Verdana"/>
              </a:rPr>
              <a:t>til</a:t>
            </a:r>
            <a:r>
              <a:rPr sz="1700" dirty="0">
                <a:solidFill>
                  <a:srgbClr val="002B3F"/>
                </a:solidFill>
                <a:latin typeface="Verdana"/>
              </a:rPr>
              <a:t> </a:t>
            </a:r>
            <a:r>
              <a:rPr sz="1700" dirty="0" err="1">
                <a:solidFill>
                  <a:srgbClr val="002B3F"/>
                </a:solidFill>
                <a:latin typeface="Verdana"/>
              </a:rPr>
              <a:t>vande</a:t>
            </a:r>
            <a:r>
              <a:rPr lang="da-DK" sz="1700" dirty="0">
                <a:solidFill>
                  <a:srgbClr val="002B3F"/>
                </a:solidFill>
                <a:latin typeface="Verdana"/>
              </a:rPr>
              <a:t>t!</a:t>
            </a:r>
            <a:endParaRPr sz="1700" dirty="0">
              <a:solidFill>
                <a:srgbClr val="002B3F"/>
              </a:solidFill>
              <a:latin typeface="Verdana"/>
            </a:endParaRPr>
          </a:p>
        </p:txBody>
      </p:sp>
      <p:pic>
        <p:nvPicPr>
          <p:cNvPr id="13" name="Picture 12" descr="image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5088" y="1664208"/>
            <a:ext cx="3163824" cy="41330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æsentation1" id="{2598CF8A-74D8-8D46-B29A-3F3C1ED9B3DE}" vid="{C02A32E2-282B-8642-AB89-E07495EC8F3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94</TotalTime>
  <Words>1935</Words>
  <Application>Microsoft Office PowerPoint</Application>
  <PresentationFormat>Widescreen</PresentationFormat>
  <Paragraphs>187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Francker Pro Condensed Light</vt:lpstr>
      <vt:lpstr>Francker Pro Condensed Medium</vt:lpstr>
      <vt:lpstr>Francker Pro Condensed Regular</vt:lpstr>
      <vt:lpstr>Verdana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Elver Stolberg</dc:creator>
  <cp:lastModifiedBy>Jens Rask</cp:lastModifiedBy>
  <cp:revision>18</cp:revision>
  <dcterms:created xsi:type="dcterms:W3CDTF">2025-11-04T14:14:23Z</dcterms:created>
  <dcterms:modified xsi:type="dcterms:W3CDTF">2026-10-09T12:04:43Z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0x010100C0359443F115FB4791ED3A0FFA52537D</vt:lpwstr>
  </property>
  <property fmtid="{D5CDD505-2E9C-101B-9397-08002B2CF9AE}" pid="3" name="MediaServiceImageTags">
    <vt:lpwstr/>
  </property>
</Properties>
</file>