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heme/themeOverride1.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23"/>
  </p:notesMasterIdLst>
  <p:sldIdLst>
    <p:sldId id="256" r:id="rId2"/>
    <p:sldId id="257" r:id="rId3"/>
    <p:sldId id="258" r:id="rId4"/>
    <p:sldId id="272" r:id="rId5"/>
    <p:sldId id="264" r:id="rId6"/>
    <p:sldId id="259" r:id="rId7"/>
    <p:sldId id="268" r:id="rId8"/>
    <p:sldId id="262" r:id="rId9"/>
    <p:sldId id="267" r:id="rId10"/>
    <p:sldId id="269" r:id="rId11"/>
    <p:sldId id="270" r:id="rId12"/>
    <p:sldId id="273" r:id="rId13"/>
    <p:sldId id="274" r:id="rId14"/>
    <p:sldId id="275" r:id="rId15"/>
    <p:sldId id="271" r:id="rId16"/>
    <p:sldId id="278" r:id="rId17"/>
    <p:sldId id="277" r:id="rId18"/>
    <p:sldId id="265" r:id="rId19"/>
    <p:sldId id="266" r:id="rId20"/>
    <p:sldId id="260" r:id="rId21"/>
    <p:sldId id="261" r:id="rId22"/>
  </p:sldIdLst>
  <p:sldSz cx="9144000" cy="6858000" type="screen4x3"/>
  <p:notesSz cx="6858000" cy="9144000"/>
  <p:defaultTextStyle>
    <a:defPPr>
      <a:defRPr lang="da-DK"/>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3874">
          <p15:clr>
            <a:srgbClr val="A4A3A4"/>
          </p15:clr>
        </p15:guide>
        <p15:guide id="2" pos="548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F7A43"/>
    <a:srgbClr val="44A35D"/>
    <a:srgbClr val="006600"/>
    <a:srgbClr val="009900"/>
    <a:srgbClr val="080808"/>
    <a:srgbClr val="21314D"/>
    <a:srgbClr val="00C6D7"/>
    <a:srgbClr val="0083A9"/>
    <a:srgbClr val="447D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81" autoAdjust="0"/>
  </p:normalViewPr>
  <p:slideViewPr>
    <p:cSldViewPr>
      <p:cViewPr varScale="1">
        <p:scale>
          <a:sx n="120" d="100"/>
          <a:sy n="120" d="100"/>
        </p:scale>
        <p:origin x="1380" y="102"/>
      </p:cViewPr>
      <p:guideLst>
        <p:guide orient="horz" pos="3874"/>
        <p:guide pos="548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01FE30-09BA-40CD-9C33-A742F40743BC}" type="datetimeFigureOut">
              <a:rPr lang="da-DK" smtClean="0"/>
              <a:t>21-10-2026</a:t>
            </a:fld>
            <a:endParaRPr lang="da-DK"/>
          </a:p>
        </p:txBody>
      </p:sp>
      <p:sp>
        <p:nvSpPr>
          <p:cNvPr id="4" name="Pladsholder til slidebillede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187849-FA15-494F-9413-6320764BB5CE}" type="slidenum">
              <a:rPr lang="da-DK" smtClean="0"/>
              <a:t>‹nr.›</a:t>
            </a:fld>
            <a:endParaRPr lang="da-DK"/>
          </a:p>
        </p:txBody>
      </p:sp>
    </p:spTree>
    <p:extLst>
      <p:ext uri="{BB962C8B-B14F-4D97-AF65-F5344CB8AC3E}">
        <p14:creationId xmlns:p14="http://schemas.microsoft.com/office/powerpoint/2010/main" val="41260745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E3187849-FA15-494F-9413-6320764BB5CE}" type="slidenum">
              <a:rPr lang="da-DK" smtClean="0"/>
              <a:t>5</a:t>
            </a:fld>
            <a:endParaRPr lang="da-DK"/>
          </a:p>
        </p:txBody>
      </p:sp>
    </p:spTree>
    <p:extLst>
      <p:ext uri="{BB962C8B-B14F-4D97-AF65-F5344CB8AC3E}">
        <p14:creationId xmlns:p14="http://schemas.microsoft.com/office/powerpoint/2010/main" val="27299205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E3187849-FA15-494F-9413-6320764BB5CE}" type="slidenum">
              <a:rPr lang="da-DK" smtClean="0"/>
              <a:t>6</a:t>
            </a:fld>
            <a:endParaRPr lang="da-DK"/>
          </a:p>
        </p:txBody>
      </p:sp>
    </p:spTree>
    <p:extLst>
      <p:ext uri="{BB962C8B-B14F-4D97-AF65-F5344CB8AC3E}">
        <p14:creationId xmlns:p14="http://schemas.microsoft.com/office/powerpoint/2010/main" val="41891454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E3187849-FA15-494F-9413-6320764BB5CE}" type="slidenum">
              <a:rPr lang="da-DK" smtClean="0"/>
              <a:t>7</a:t>
            </a:fld>
            <a:endParaRPr lang="da-DK"/>
          </a:p>
        </p:txBody>
      </p:sp>
    </p:spTree>
    <p:extLst>
      <p:ext uri="{BB962C8B-B14F-4D97-AF65-F5344CB8AC3E}">
        <p14:creationId xmlns:p14="http://schemas.microsoft.com/office/powerpoint/2010/main" val="22524766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E3187849-FA15-494F-9413-6320764BB5CE}" type="slidenum">
              <a:rPr lang="da-DK" smtClean="0"/>
              <a:t>8</a:t>
            </a:fld>
            <a:endParaRPr lang="da-DK"/>
          </a:p>
        </p:txBody>
      </p:sp>
    </p:spTree>
    <p:extLst>
      <p:ext uri="{BB962C8B-B14F-4D97-AF65-F5344CB8AC3E}">
        <p14:creationId xmlns:p14="http://schemas.microsoft.com/office/powerpoint/2010/main" val="6079817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E3187849-FA15-494F-9413-6320764BB5CE}" type="slidenum">
              <a:rPr lang="da-DK" smtClean="0"/>
              <a:t>11</a:t>
            </a:fld>
            <a:endParaRPr lang="da-DK"/>
          </a:p>
        </p:txBody>
      </p:sp>
    </p:spTree>
    <p:extLst>
      <p:ext uri="{BB962C8B-B14F-4D97-AF65-F5344CB8AC3E}">
        <p14:creationId xmlns:p14="http://schemas.microsoft.com/office/powerpoint/2010/main" val="27611778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E3187849-FA15-494F-9413-6320764BB5CE}" type="slidenum">
              <a:rPr lang="da-DK" smtClean="0"/>
              <a:t>15</a:t>
            </a:fld>
            <a:endParaRPr lang="da-DK"/>
          </a:p>
        </p:txBody>
      </p:sp>
    </p:spTree>
    <p:extLst>
      <p:ext uri="{BB962C8B-B14F-4D97-AF65-F5344CB8AC3E}">
        <p14:creationId xmlns:p14="http://schemas.microsoft.com/office/powerpoint/2010/main" val="40710976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E3187849-FA15-494F-9413-6320764BB5CE}" type="slidenum">
              <a:rPr lang="da-DK" smtClean="0"/>
              <a:t>18</a:t>
            </a:fld>
            <a:endParaRPr lang="da-DK"/>
          </a:p>
        </p:txBody>
      </p:sp>
    </p:spTree>
    <p:extLst>
      <p:ext uri="{BB962C8B-B14F-4D97-AF65-F5344CB8AC3E}">
        <p14:creationId xmlns:p14="http://schemas.microsoft.com/office/powerpoint/2010/main" val="1003197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E3187849-FA15-494F-9413-6320764BB5CE}" type="slidenum">
              <a:rPr lang="da-DK" smtClean="0"/>
              <a:t>19</a:t>
            </a:fld>
            <a:endParaRPr lang="da-DK"/>
          </a:p>
        </p:txBody>
      </p:sp>
    </p:spTree>
    <p:extLst>
      <p:ext uri="{BB962C8B-B14F-4D97-AF65-F5344CB8AC3E}">
        <p14:creationId xmlns:p14="http://schemas.microsoft.com/office/powerpoint/2010/main" val="28016422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E3187849-FA15-494F-9413-6320764BB5CE}" type="slidenum">
              <a:rPr lang="da-DK" smtClean="0"/>
              <a:t>20</a:t>
            </a:fld>
            <a:endParaRPr lang="da-DK"/>
          </a:p>
        </p:txBody>
      </p:sp>
    </p:spTree>
    <p:extLst>
      <p:ext uri="{BB962C8B-B14F-4D97-AF65-F5344CB8AC3E}">
        <p14:creationId xmlns:p14="http://schemas.microsoft.com/office/powerpoint/2010/main" val="3013429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E3187849-FA15-494F-9413-6320764BB5CE}" type="slidenum">
              <a:rPr lang="da-DK" smtClean="0"/>
              <a:t>21</a:t>
            </a:fld>
            <a:endParaRPr lang="da-DK"/>
          </a:p>
        </p:txBody>
      </p:sp>
    </p:spTree>
    <p:extLst>
      <p:ext uri="{BB962C8B-B14F-4D97-AF65-F5344CB8AC3E}">
        <p14:creationId xmlns:p14="http://schemas.microsoft.com/office/powerpoint/2010/main" val="218913589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Grafisk forside">
    <p:spTree>
      <p:nvGrpSpPr>
        <p:cNvPr id="1" name=""/>
        <p:cNvGrpSpPr/>
        <p:nvPr/>
      </p:nvGrpSpPr>
      <p:grpSpPr>
        <a:xfrm>
          <a:off x="0" y="0"/>
          <a:ext cx="0" cy="0"/>
          <a:chOff x="0" y="0"/>
          <a:chExt cx="0" cy="0"/>
        </a:xfrm>
      </p:grpSpPr>
      <p:sp>
        <p:nvSpPr>
          <p:cNvPr id="3" name="CoverColor"/>
          <p:cNvSpPr/>
          <p:nvPr userDrawn="1"/>
        </p:nvSpPr>
        <p:spPr>
          <a:xfrm>
            <a:off x="0" y="1026000"/>
            <a:ext cx="9144000" cy="5832000"/>
          </a:xfrm>
          <a:prstGeom prst="rect">
            <a:avLst/>
          </a:prstGeom>
          <a:solidFill>
            <a:srgbClr val="0055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3" name="IntroText"/>
          <p:cNvSpPr>
            <a:spLocks noGrp="1"/>
          </p:cNvSpPr>
          <p:nvPr>
            <p:ph type="body" sz="quarter" idx="11" hasCustomPrompt="1"/>
          </p:nvPr>
        </p:nvSpPr>
        <p:spPr>
          <a:xfrm>
            <a:off x="702000" y="1782000"/>
            <a:ext cx="7902448" cy="278848"/>
          </a:xfrm>
          <a:prstGeom prst="rect">
            <a:avLst/>
          </a:prstGeom>
        </p:spPr>
        <p:txBody>
          <a:bodyPr/>
          <a:lstStyle>
            <a:lvl1pPr marL="0" indent="0">
              <a:buNone/>
              <a:defRPr sz="1400">
                <a:solidFill>
                  <a:srgbClr val="FFFFFF"/>
                </a:solidFill>
                <a:latin typeface="Arial" panose="020B0604020202020204" pitchFamily="34" charset="0"/>
                <a:cs typeface="Arial" panose="020B0604020202020204" pitchFamily="34" charset="0"/>
              </a:defRPr>
            </a:lvl1pPr>
          </a:lstStyle>
          <a:p>
            <a:pPr lvl="0"/>
            <a:r>
              <a:rPr lang="da-DK" sz="1400" dirty="0">
                <a:latin typeface="Arial" panose="020B0604020202020204" pitchFamily="34" charset="0"/>
                <a:cs typeface="Arial" panose="020B0604020202020204" pitchFamily="34" charset="0"/>
              </a:rPr>
              <a:t>Introtekst</a:t>
            </a:r>
            <a:endParaRPr lang="da-DK" dirty="0"/>
          </a:p>
        </p:txBody>
      </p:sp>
      <p:sp>
        <p:nvSpPr>
          <p:cNvPr id="21" name="Speaker"/>
          <p:cNvSpPr>
            <a:spLocks noGrp="1"/>
          </p:cNvSpPr>
          <p:nvPr>
            <p:ph type="body" sz="quarter" idx="14" hasCustomPrompt="1"/>
          </p:nvPr>
        </p:nvSpPr>
        <p:spPr>
          <a:xfrm>
            <a:off x="4320000" y="6066000"/>
            <a:ext cx="3600000" cy="792000"/>
          </a:xfrm>
          <a:prstGeom prst="rect">
            <a:avLst/>
          </a:prstGeom>
        </p:spPr>
        <p:txBody>
          <a:bodyPr lIns="0" tIns="0" rIns="0" bIns="612000"/>
          <a:lstStyle>
            <a:lvl1pPr marL="0" indent="0" algn="r">
              <a:buNone/>
              <a:defRPr sz="1200" baseline="0">
                <a:solidFill>
                  <a:srgbClr val="FFFFFF"/>
                </a:solidFill>
                <a:latin typeface="Arial" panose="020B0604020202020204" pitchFamily="34" charset="0"/>
              </a:defRPr>
            </a:lvl1pPr>
          </a:lstStyle>
          <a:p>
            <a:pPr lvl="0"/>
            <a:r>
              <a:rPr lang="da-DK" dirty="0"/>
              <a:t>Navn</a:t>
            </a:r>
          </a:p>
        </p:txBody>
      </p:sp>
      <p:sp>
        <p:nvSpPr>
          <p:cNvPr id="12" name="Heading"/>
          <p:cNvSpPr>
            <a:spLocks noGrp="1"/>
          </p:cNvSpPr>
          <p:nvPr>
            <p:ph type="body" sz="quarter" idx="16" hasCustomPrompt="1"/>
          </p:nvPr>
        </p:nvSpPr>
        <p:spPr>
          <a:xfrm>
            <a:off x="702000" y="2196000"/>
            <a:ext cx="7542408" cy="980784"/>
          </a:xfrm>
          <a:prstGeom prst="rect">
            <a:avLst/>
          </a:prstGeom>
        </p:spPr>
        <p:txBody>
          <a:bodyPr lIns="0" tIns="0" rIns="0" bIns="0"/>
          <a:lstStyle>
            <a:lvl1pPr marL="0" indent="0">
              <a:lnSpc>
                <a:spcPts val="3600"/>
              </a:lnSpc>
              <a:spcBef>
                <a:spcPts val="0"/>
              </a:spcBef>
              <a:buNone/>
              <a:defRPr sz="4000" b="1" i="0" cap="all" baseline="0">
                <a:solidFill>
                  <a:srgbClr val="FFFFFF"/>
                </a:solidFill>
                <a:latin typeface="Verdana" panose="020B0604030504040204" pitchFamily="34" charset="0"/>
                <a:ea typeface="Verdana" panose="020B0604030504040204" pitchFamily="34" charset="0"/>
                <a:cs typeface="Verdana" panose="020B0604030504040204" pitchFamily="34" charset="0"/>
              </a:defRPr>
            </a:lvl1pPr>
          </a:lstStyle>
          <a:p>
            <a:pPr lvl="0"/>
            <a:r>
              <a:rPr lang="da-DK" b="1" i="0" cap="all" baseline="0" dirty="0"/>
              <a:t>Overskrift</a:t>
            </a:r>
          </a:p>
        </p:txBody>
      </p:sp>
      <p:sp>
        <p:nvSpPr>
          <p:cNvPr id="4" name="SidePanel"/>
          <p:cNvSpPr>
            <a:spLocks noGrp="1"/>
          </p:cNvSpPr>
          <p:nvPr>
            <p:ph type="body" sz="quarter" idx="17" hasCustomPrompt="1"/>
          </p:nvPr>
        </p:nvSpPr>
        <p:spPr>
          <a:xfrm>
            <a:off x="8623078" y="1026128"/>
            <a:ext cx="522065" cy="5832729"/>
          </a:xfrm>
          <a:prstGeom prst="rect">
            <a:avLst/>
          </a:prstGeom>
          <a:solidFill>
            <a:srgbClr val="0064A0"/>
          </a:solidFill>
        </p:spPr>
        <p:txBody>
          <a:bodyPr vert="vert" lIns="0" tIns="522000" rIns="0" bIns="0" anchor="ctr"/>
          <a:lstStyle>
            <a:lvl1pPr marL="0" indent="0">
              <a:buNone/>
              <a:defRPr sz="1200" b="1">
                <a:solidFill>
                  <a:srgbClr val="FFFFFF"/>
                </a:solidFill>
                <a:latin typeface="Verdana" panose="020B0604030504040204" pitchFamily="34" charset="0"/>
                <a:ea typeface="Verdana" panose="020B0604030504040204" pitchFamily="34" charset="0"/>
                <a:cs typeface="Verdana" panose="020B0604030504040204" pitchFamily="34" charset="0"/>
              </a:defRPr>
            </a:lvl1pPr>
            <a:lvl2pPr>
              <a:defRPr sz="1200" b="1">
                <a:solidFill>
                  <a:srgbClr val="FFFFFF"/>
                </a:solidFill>
                <a:latin typeface="Verdana" panose="020B0604030504040204" pitchFamily="34" charset="0"/>
                <a:ea typeface="Verdana" panose="020B0604030504040204" pitchFamily="34" charset="0"/>
                <a:cs typeface="Verdana" panose="020B0604030504040204" pitchFamily="34" charset="0"/>
              </a:defRPr>
            </a:lvl2pPr>
            <a:lvl3pPr>
              <a:defRPr sz="1200" b="1">
                <a:solidFill>
                  <a:srgbClr val="FFFFFF"/>
                </a:solidFill>
                <a:latin typeface="Verdana" panose="020B0604030504040204" pitchFamily="34" charset="0"/>
                <a:ea typeface="Verdana" panose="020B0604030504040204" pitchFamily="34" charset="0"/>
                <a:cs typeface="Verdana" panose="020B0604030504040204" pitchFamily="34" charset="0"/>
              </a:defRPr>
            </a:lvl3pPr>
            <a:lvl4pPr>
              <a:defRPr sz="1200" b="1">
                <a:solidFill>
                  <a:srgbClr val="FFFFFF"/>
                </a:solidFill>
                <a:latin typeface="Verdana" panose="020B0604030504040204" pitchFamily="34" charset="0"/>
                <a:ea typeface="Verdana" panose="020B0604030504040204" pitchFamily="34" charset="0"/>
                <a:cs typeface="Verdana" panose="020B0604030504040204" pitchFamily="34" charset="0"/>
              </a:defRPr>
            </a:lvl4pPr>
            <a:lvl5pPr>
              <a:defRPr sz="1200" b="1">
                <a:solidFill>
                  <a:srgbClr val="FFFFFF"/>
                </a:solidFill>
                <a:latin typeface="Verdana" panose="020B0604030504040204" pitchFamily="34" charset="0"/>
                <a:ea typeface="Verdana" panose="020B0604030504040204" pitchFamily="34" charset="0"/>
                <a:cs typeface="Verdana" panose="020B0604030504040204" pitchFamily="34" charset="0"/>
              </a:defRPr>
            </a:lvl5pPr>
          </a:lstStyle>
          <a:p>
            <a:pPr lvl="0"/>
            <a:r>
              <a:rPr lang="da-DK" dirty="0"/>
              <a:t>Dato. Måned år</a:t>
            </a:r>
          </a:p>
        </p:txBody>
      </p:sp>
      <p:pic>
        <p:nvPicPr>
          <p:cNvPr id="5" name="Billede 4" descr="Logo" title="Logo">
            <a:extLst>
              <a:ext uri="{FF2B5EF4-FFF2-40B4-BE49-F238E27FC236}">
                <a16:creationId xmlns:a16="http://schemas.microsoft.com/office/drawing/2014/main" id="{E226F9AA-8BFE-EEA6-3066-CDD85D53AFF9}"/>
              </a:ext>
            </a:extLst>
          </p:cNvPr>
          <p:cNvPicPr>
            <a:picLocks/>
          </p:cNvPicPr>
          <p:nvPr userDrawn="1"/>
        </p:nvPicPr>
        <p:blipFill>
          <a:blip r:embed="rId2" cstate="print">
            <a:extLst>
              <a:ext uri="{28A0092B-C50C-407E-A947-70E740481C1C}">
                <a14:useLocalDpi xmlns:a14="http://schemas.microsoft.com/office/drawing/2010/main" val="0"/>
              </a:ext>
            </a:extLst>
          </a:blip>
          <a:stretch>
            <a:fillRect/>
          </a:stretch>
        </p:blipFill>
        <p:spPr>
          <a:xfrm>
            <a:off x="702000" y="504000"/>
            <a:ext cx="2304000" cy="684000"/>
          </a:xfrm>
          <a:prstGeom prst="rect">
            <a:avLst/>
          </a:prstGeom>
        </p:spPr>
      </p:pic>
      <p:pic>
        <p:nvPicPr>
          <p:cNvPr id="7" name="Billede 6" descr="Logo" title="Logo">
            <a:extLst>
              <a:ext uri="{FF2B5EF4-FFF2-40B4-BE49-F238E27FC236}">
                <a16:creationId xmlns:a16="http://schemas.microsoft.com/office/drawing/2014/main" id="{B35213C3-661C-3CB5-F63E-CABFBE735E0C}"/>
              </a:ext>
            </a:extLst>
          </p:cNvPr>
          <p:cNvPicPr>
            <a:picLocks/>
          </p:cNvPicPr>
          <p:nvPr userDrawn="1"/>
        </p:nvPicPr>
        <p:blipFill>
          <a:blip r:embed="rId3" cstate="print">
            <a:extLst>
              <a:ext uri="{28A0092B-C50C-407E-A947-70E740481C1C}">
                <a14:useLocalDpi xmlns:a14="http://schemas.microsoft.com/office/drawing/2010/main" val="0"/>
              </a:ext>
            </a:extLst>
          </a:blip>
          <a:stretch>
            <a:fillRect/>
          </a:stretch>
        </p:blipFill>
        <p:spPr>
          <a:xfrm>
            <a:off x="702000" y="5166000"/>
            <a:ext cx="3240000" cy="1080000"/>
          </a:xfrm>
          <a:prstGeom prst="rect">
            <a:avLst/>
          </a:prstGeom>
        </p:spPr>
      </p:pic>
    </p:spTree>
    <p:extLst>
      <p:ext uri="{BB962C8B-B14F-4D97-AF65-F5344CB8AC3E}">
        <p14:creationId xmlns:p14="http://schemas.microsoft.com/office/powerpoint/2010/main" val="3463051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oto forside">
    <p:spTree>
      <p:nvGrpSpPr>
        <p:cNvPr id="1" name=""/>
        <p:cNvGrpSpPr/>
        <p:nvPr/>
      </p:nvGrpSpPr>
      <p:grpSpPr>
        <a:xfrm>
          <a:off x="0" y="0"/>
          <a:ext cx="0" cy="0"/>
          <a:chOff x="0" y="0"/>
          <a:chExt cx="0" cy="0"/>
        </a:xfrm>
      </p:grpSpPr>
      <p:sp>
        <p:nvSpPr>
          <p:cNvPr id="13" name="IntroText"/>
          <p:cNvSpPr>
            <a:spLocks noGrp="1"/>
          </p:cNvSpPr>
          <p:nvPr>
            <p:ph type="body" sz="quarter" idx="11" hasCustomPrompt="1"/>
          </p:nvPr>
        </p:nvSpPr>
        <p:spPr>
          <a:xfrm>
            <a:off x="702001" y="5148000"/>
            <a:ext cx="7902448" cy="278848"/>
          </a:xfrm>
          <a:prstGeom prst="rect">
            <a:avLst/>
          </a:prstGeom>
        </p:spPr>
        <p:txBody>
          <a:bodyPr/>
          <a:lstStyle>
            <a:lvl1pPr marL="0" indent="0">
              <a:buNone/>
              <a:defRPr sz="1400">
                <a:solidFill>
                  <a:srgbClr val="005585"/>
                </a:solidFill>
                <a:latin typeface="Arial" panose="020B0604020202020204" pitchFamily="34" charset="0"/>
                <a:cs typeface="Arial" panose="020B0604020202020204" pitchFamily="34" charset="0"/>
              </a:defRPr>
            </a:lvl1pPr>
          </a:lstStyle>
          <a:p>
            <a:pPr lvl="0"/>
            <a:r>
              <a:rPr lang="da-DK" sz="1400" dirty="0">
                <a:latin typeface="Arial" panose="020B0604020202020204" pitchFamily="34" charset="0"/>
                <a:cs typeface="Arial" panose="020B0604020202020204" pitchFamily="34" charset="0"/>
              </a:rPr>
              <a:t>Introtekst</a:t>
            </a:r>
            <a:endParaRPr lang="da-DK" dirty="0"/>
          </a:p>
        </p:txBody>
      </p:sp>
      <p:sp>
        <p:nvSpPr>
          <p:cNvPr id="21" name="Speaker"/>
          <p:cNvSpPr>
            <a:spLocks noGrp="1"/>
          </p:cNvSpPr>
          <p:nvPr>
            <p:ph type="body" sz="quarter" idx="14" hasCustomPrompt="1"/>
          </p:nvPr>
        </p:nvSpPr>
        <p:spPr>
          <a:xfrm>
            <a:off x="5022000" y="3978000"/>
            <a:ext cx="3600000" cy="792000"/>
          </a:xfrm>
          <a:prstGeom prst="rect">
            <a:avLst/>
          </a:prstGeom>
        </p:spPr>
        <p:txBody>
          <a:bodyPr lIns="0" tIns="0" rIns="288000" bIns="288000" anchor="b"/>
          <a:lstStyle>
            <a:lvl1pPr marL="0" indent="0" algn="r">
              <a:buNone/>
              <a:defRPr sz="1200" baseline="0">
                <a:solidFill>
                  <a:srgbClr val="005585"/>
                </a:solidFill>
                <a:latin typeface="Arial" panose="020B0604020202020204" pitchFamily="34" charset="0"/>
              </a:defRPr>
            </a:lvl1pPr>
          </a:lstStyle>
          <a:p>
            <a:pPr lvl="0"/>
            <a:r>
              <a:rPr lang="da-DK" dirty="0"/>
              <a:t>Navn</a:t>
            </a:r>
          </a:p>
        </p:txBody>
      </p:sp>
      <p:sp>
        <p:nvSpPr>
          <p:cNvPr id="27" name="Heading"/>
          <p:cNvSpPr>
            <a:spLocks noGrp="1"/>
          </p:cNvSpPr>
          <p:nvPr>
            <p:ph type="body" sz="quarter" idx="16" hasCustomPrompt="1"/>
          </p:nvPr>
        </p:nvSpPr>
        <p:spPr>
          <a:xfrm>
            <a:off x="702001" y="5544000"/>
            <a:ext cx="7542408" cy="980784"/>
          </a:xfrm>
          <a:prstGeom prst="rect">
            <a:avLst/>
          </a:prstGeom>
        </p:spPr>
        <p:txBody>
          <a:bodyPr lIns="0" tIns="0" rIns="0" bIns="0"/>
          <a:lstStyle>
            <a:lvl1pPr marL="0" indent="0">
              <a:lnSpc>
                <a:spcPts val="3600"/>
              </a:lnSpc>
              <a:spcBef>
                <a:spcPts val="0"/>
              </a:spcBef>
              <a:buNone/>
              <a:defRPr sz="4000" b="1" i="0" cap="all" baseline="0">
                <a:solidFill>
                  <a:srgbClr val="005585"/>
                </a:solidFill>
                <a:latin typeface="Verdana" panose="020B0604030504040204" pitchFamily="34" charset="0"/>
                <a:ea typeface="Verdana" panose="020B0604030504040204" pitchFamily="34" charset="0"/>
                <a:cs typeface="Verdana" panose="020B0604030504040204" pitchFamily="34" charset="0"/>
              </a:defRPr>
            </a:lvl1pPr>
          </a:lstStyle>
          <a:p>
            <a:pPr lvl="0"/>
            <a:r>
              <a:rPr lang="da-DK" b="1" i="0" cap="all" baseline="0" dirty="0"/>
              <a:t>Overskrift</a:t>
            </a:r>
            <a:endParaRPr lang="da-DK" dirty="0"/>
          </a:p>
        </p:txBody>
      </p:sp>
      <p:sp>
        <p:nvSpPr>
          <p:cNvPr id="8" name="SidePanel"/>
          <p:cNvSpPr>
            <a:spLocks noGrp="1"/>
          </p:cNvSpPr>
          <p:nvPr>
            <p:ph type="body" sz="quarter" idx="17" hasCustomPrompt="1"/>
          </p:nvPr>
        </p:nvSpPr>
        <p:spPr>
          <a:xfrm>
            <a:off x="8623078" y="1026128"/>
            <a:ext cx="522065" cy="5832729"/>
          </a:xfrm>
          <a:prstGeom prst="rect">
            <a:avLst/>
          </a:prstGeom>
          <a:solidFill>
            <a:srgbClr val="0064A0"/>
          </a:solidFill>
        </p:spPr>
        <p:txBody>
          <a:bodyPr vert="vert" lIns="0" tIns="522000" rIns="0" bIns="0" anchor="ctr"/>
          <a:lstStyle>
            <a:lvl1pPr marL="0" indent="0">
              <a:buNone/>
              <a:defRPr sz="1200" b="1">
                <a:solidFill>
                  <a:srgbClr val="FFFFFF"/>
                </a:solidFill>
                <a:latin typeface="Verdana" panose="020B0604030504040204" pitchFamily="34" charset="0"/>
                <a:ea typeface="Verdana" panose="020B0604030504040204" pitchFamily="34" charset="0"/>
                <a:cs typeface="Verdana" panose="020B0604030504040204" pitchFamily="34" charset="0"/>
              </a:defRPr>
            </a:lvl1pPr>
            <a:lvl2pPr>
              <a:defRPr sz="1200" b="1">
                <a:solidFill>
                  <a:srgbClr val="FFFFFF"/>
                </a:solidFill>
                <a:latin typeface="Verdana" panose="020B0604030504040204" pitchFamily="34" charset="0"/>
                <a:ea typeface="Verdana" panose="020B0604030504040204" pitchFamily="34" charset="0"/>
                <a:cs typeface="Verdana" panose="020B0604030504040204" pitchFamily="34" charset="0"/>
              </a:defRPr>
            </a:lvl2pPr>
            <a:lvl3pPr>
              <a:defRPr sz="1200" b="1">
                <a:solidFill>
                  <a:srgbClr val="FFFFFF"/>
                </a:solidFill>
                <a:latin typeface="Verdana" panose="020B0604030504040204" pitchFamily="34" charset="0"/>
                <a:ea typeface="Verdana" panose="020B0604030504040204" pitchFamily="34" charset="0"/>
                <a:cs typeface="Verdana" panose="020B0604030504040204" pitchFamily="34" charset="0"/>
              </a:defRPr>
            </a:lvl3pPr>
            <a:lvl4pPr>
              <a:defRPr sz="1200" b="1">
                <a:solidFill>
                  <a:srgbClr val="FFFFFF"/>
                </a:solidFill>
                <a:latin typeface="Verdana" panose="020B0604030504040204" pitchFamily="34" charset="0"/>
                <a:ea typeface="Verdana" panose="020B0604030504040204" pitchFamily="34" charset="0"/>
                <a:cs typeface="Verdana" panose="020B0604030504040204" pitchFamily="34" charset="0"/>
              </a:defRPr>
            </a:lvl4pPr>
            <a:lvl5pPr>
              <a:defRPr sz="1200" b="1">
                <a:solidFill>
                  <a:srgbClr val="FFFFFF"/>
                </a:solidFill>
                <a:latin typeface="Verdana" panose="020B0604030504040204" pitchFamily="34" charset="0"/>
                <a:ea typeface="Verdana" panose="020B0604030504040204" pitchFamily="34" charset="0"/>
                <a:cs typeface="Verdana" panose="020B0604030504040204" pitchFamily="34" charset="0"/>
              </a:defRPr>
            </a:lvl5pPr>
          </a:lstStyle>
          <a:p>
            <a:pPr lvl="0"/>
            <a:r>
              <a:rPr lang="da-DK" dirty="0"/>
              <a:t>Dato. Måned år</a:t>
            </a:r>
          </a:p>
        </p:txBody>
      </p:sp>
      <p:pic>
        <p:nvPicPr>
          <p:cNvPr id="3" name="Billede 2" descr="Logo" title="Logo">
            <a:extLst>
              <a:ext uri="{FF2B5EF4-FFF2-40B4-BE49-F238E27FC236}">
                <a16:creationId xmlns:a16="http://schemas.microsoft.com/office/drawing/2014/main" id="{75FBFF33-B7F2-DE43-F82D-063CD66175C3}"/>
              </a:ext>
            </a:extLst>
          </p:cNvPr>
          <p:cNvPicPr>
            <a:picLocks/>
          </p:cNvPicPr>
          <p:nvPr userDrawn="1"/>
        </p:nvPicPr>
        <p:blipFill>
          <a:blip r:embed="rId2" cstate="print">
            <a:extLst>
              <a:ext uri="{28A0092B-C50C-407E-A947-70E740481C1C}">
                <a14:useLocalDpi xmlns:a14="http://schemas.microsoft.com/office/drawing/2010/main" val="0"/>
              </a:ext>
            </a:extLst>
          </a:blip>
          <a:stretch>
            <a:fillRect/>
          </a:stretch>
        </p:blipFill>
        <p:spPr>
          <a:xfrm>
            <a:off x="702000" y="504000"/>
            <a:ext cx="2304000" cy="684000"/>
          </a:xfrm>
          <a:prstGeom prst="rect">
            <a:avLst/>
          </a:prstGeom>
        </p:spPr>
      </p:pic>
    </p:spTree>
    <p:extLst>
      <p:ext uri="{BB962C8B-B14F-4D97-AF65-F5344CB8AC3E}">
        <p14:creationId xmlns:p14="http://schemas.microsoft.com/office/powerpoint/2010/main" val="4287171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kst + Foto">
    <p:spTree>
      <p:nvGrpSpPr>
        <p:cNvPr id="1" name=""/>
        <p:cNvGrpSpPr/>
        <p:nvPr/>
      </p:nvGrpSpPr>
      <p:grpSpPr>
        <a:xfrm>
          <a:off x="0" y="0"/>
          <a:ext cx="0" cy="0"/>
          <a:chOff x="0" y="0"/>
          <a:chExt cx="0" cy="0"/>
        </a:xfrm>
      </p:grpSpPr>
      <p:sp>
        <p:nvSpPr>
          <p:cNvPr id="23" name="Photo"/>
          <p:cNvSpPr>
            <a:spLocks noGrp="1"/>
          </p:cNvSpPr>
          <p:nvPr>
            <p:ph type="pic" sz="quarter" idx="15" hasCustomPrompt="1"/>
          </p:nvPr>
        </p:nvSpPr>
        <p:spPr>
          <a:xfrm>
            <a:off x="3798000" y="1602000"/>
            <a:ext cx="4644000" cy="4644000"/>
          </a:xfrm>
          <a:prstGeom prst="rect">
            <a:avLst/>
          </a:prstGeom>
        </p:spPr>
        <p:txBody>
          <a:bodyPr/>
          <a:lstStyle>
            <a:lvl1pPr>
              <a:defRPr/>
            </a:lvl1pPr>
          </a:lstStyle>
          <a:p>
            <a:r>
              <a:rPr lang="da-DK" dirty="0"/>
              <a:t>Billede (12,9 * 12,9 cm)</a:t>
            </a:r>
          </a:p>
        </p:txBody>
      </p:sp>
      <p:sp>
        <p:nvSpPr>
          <p:cNvPr id="6" name="Bulletpoint"/>
          <p:cNvSpPr>
            <a:spLocks noGrp="1"/>
          </p:cNvSpPr>
          <p:nvPr>
            <p:ph type="body" sz="quarter" idx="16" hasCustomPrompt="1"/>
          </p:nvPr>
        </p:nvSpPr>
        <p:spPr>
          <a:xfrm>
            <a:off x="702000" y="1602000"/>
            <a:ext cx="2862000" cy="4644000"/>
          </a:xfrm>
          <a:prstGeom prst="rect">
            <a:avLst/>
          </a:prstGeom>
        </p:spPr>
        <p:txBody>
          <a:bodyPr/>
          <a:lstStyle>
            <a:lvl1pPr>
              <a:defRPr sz="2200">
                <a:latin typeface="Arial" panose="020B0604020202020204" pitchFamily="34" charset="0"/>
                <a:cs typeface="Arial" panose="020B0604020202020204" pitchFamily="34" charset="0"/>
              </a:defRPr>
            </a:lvl1pPr>
            <a:lvl2pPr>
              <a:defRPr sz="1600">
                <a:latin typeface="Arial" panose="020B0604020202020204" pitchFamily="34" charset="0"/>
                <a:cs typeface="Arial" panose="020B0604020202020204" pitchFamily="34" charset="0"/>
              </a:defRPr>
            </a:lvl2pPr>
            <a:lvl3pPr>
              <a:defRPr sz="1600">
                <a:latin typeface="Arial" panose="020B0604020202020204" pitchFamily="34" charset="0"/>
                <a:cs typeface="Arial" panose="020B0604020202020204" pitchFamily="34" charset="0"/>
              </a:defRPr>
            </a:lvl3pPr>
          </a:lstStyle>
          <a:p>
            <a:pPr lvl="0"/>
            <a:r>
              <a:rPr lang="da-DK" dirty="0"/>
              <a:t>Tekst</a:t>
            </a:r>
          </a:p>
          <a:p>
            <a:pPr lvl="0"/>
            <a:endParaRPr lang="da-DK" dirty="0"/>
          </a:p>
        </p:txBody>
      </p:sp>
      <p:sp>
        <p:nvSpPr>
          <p:cNvPr id="17" name="Heading"/>
          <p:cNvSpPr>
            <a:spLocks noGrp="1"/>
          </p:cNvSpPr>
          <p:nvPr>
            <p:ph type="body" sz="quarter" idx="12" hasCustomPrompt="1"/>
          </p:nvPr>
        </p:nvSpPr>
        <p:spPr>
          <a:xfrm>
            <a:off x="702000" y="684000"/>
            <a:ext cx="7902575" cy="980784"/>
          </a:xfrm>
          <a:prstGeom prst="rect">
            <a:avLst/>
          </a:prstGeom>
        </p:spPr>
        <p:txBody>
          <a:bodyPr lIns="0" tIns="0" rIns="0" bIns="0"/>
          <a:lstStyle>
            <a:lvl1pPr marL="0" indent="0">
              <a:lnSpc>
                <a:spcPts val="3200"/>
              </a:lnSpc>
              <a:spcBef>
                <a:spcPts val="0"/>
              </a:spcBef>
              <a:buNone/>
              <a:defRPr sz="3800" b="1" i="0" cap="all" baseline="0">
                <a:solidFill>
                  <a:srgbClr val="005585"/>
                </a:solidFill>
                <a:latin typeface="Verdana" panose="020B0604030504040204" pitchFamily="34" charset="0"/>
                <a:ea typeface="Verdana" panose="020B0604030504040204" pitchFamily="34" charset="0"/>
                <a:cs typeface="Verdana" panose="020B0604030504040204" pitchFamily="34" charset="0"/>
              </a:defRPr>
            </a:lvl1pPr>
          </a:lstStyle>
          <a:p>
            <a:pPr lvl="0"/>
            <a:r>
              <a:rPr lang="da-DK" b="1" i="0" cap="all" baseline="0" dirty="0"/>
              <a:t>Overskrift</a:t>
            </a:r>
            <a:endParaRPr lang="da-DK" dirty="0"/>
          </a:p>
        </p:txBody>
      </p:sp>
      <p:pic>
        <p:nvPicPr>
          <p:cNvPr id="3" name="Billede 2" descr="Logo" title="Logo">
            <a:extLst>
              <a:ext uri="{FF2B5EF4-FFF2-40B4-BE49-F238E27FC236}">
                <a16:creationId xmlns:a16="http://schemas.microsoft.com/office/drawing/2014/main" id="{EF263748-87BE-6A0A-7DFD-FD3830BDB379}"/>
              </a:ext>
            </a:extLst>
          </p:cNvPr>
          <p:cNvPicPr>
            <a:picLocks/>
          </p:cNvPicPr>
          <p:nvPr userDrawn="1"/>
        </p:nvPicPr>
        <p:blipFill>
          <a:blip r:embed="rId2" cstate="print">
            <a:extLst>
              <a:ext uri="{28A0092B-C50C-407E-A947-70E740481C1C}">
                <a14:useLocalDpi xmlns:a14="http://schemas.microsoft.com/office/drawing/2010/main" val="0"/>
              </a:ext>
            </a:extLst>
          </a:blip>
          <a:stretch>
            <a:fillRect/>
          </a:stretch>
        </p:blipFill>
        <p:spPr>
          <a:xfrm>
            <a:off x="7596000" y="324000"/>
            <a:ext cx="1224000" cy="360000"/>
          </a:xfrm>
          <a:prstGeom prst="rect">
            <a:avLst/>
          </a:prstGeom>
        </p:spPr>
      </p:pic>
    </p:spTree>
    <p:extLst>
      <p:ext uri="{BB962C8B-B14F-4D97-AF65-F5344CB8AC3E}">
        <p14:creationId xmlns:p14="http://schemas.microsoft.com/office/powerpoint/2010/main" val="3061233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kst">
    <p:spTree>
      <p:nvGrpSpPr>
        <p:cNvPr id="1" name=""/>
        <p:cNvGrpSpPr/>
        <p:nvPr/>
      </p:nvGrpSpPr>
      <p:grpSpPr>
        <a:xfrm>
          <a:off x="0" y="0"/>
          <a:ext cx="0" cy="0"/>
          <a:chOff x="0" y="0"/>
          <a:chExt cx="0" cy="0"/>
        </a:xfrm>
      </p:grpSpPr>
      <p:sp>
        <p:nvSpPr>
          <p:cNvPr id="16" name="Heading"/>
          <p:cNvSpPr>
            <a:spLocks noGrp="1"/>
          </p:cNvSpPr>
          <p:nvPr>
            <p:ph type="body" sz="quarter" idx="12" hasCustomPrompt="1"/>
          </p:nvPr>
        </p:nvSpPr>
        <p:spPr>
          <a:xfrm>
            <a:off x="702000" y="684000"/>
            <a:ext cx="7902575" cy="980784"/>
          </a:xfrm>
          <a:prstGeom prst="rect">
            <a:avLst/>
          </a:prstGeom>
        </p:spPr>
        <p:txBody>
          <a:bodyPr lIns="0" tIns="0" rIns="0" bIns="0"/>
          <a:lstStyle>
            <a:lvl1pPr marL="0" indent="0">
              <a:lnSpc>
                <a:spcPts val="3200"/>
              </a:lnSpc>
              <a:spcBef>
                <a:spcPts val="0"/>
              </a:spcBef>
              <a:buNone/>
              <a:defRPr sz="3800" b="1" i="0" cap="all" baseline="0">
                <a:solidFill>
                  <a:srgbClr val="005585"/>
                </a:solidFill>
                <a:latin typeface="Verdana" panose="020B0604030504040204" pitchFamily="34" charset="0"/>
                <a:ea typeface="Verdana" panose="020B0604030504040204" pitchFamily="34" charset="0"/>
                <a:cs typeface="Verdana" panose="020B0604030504040204" pitchFamily="34" charset="0"/>
              </a:defRPr>
            </a:lvl1pPr>
          </a:lstStyle>
          <a:p>
            <a:pPr lvl="0"/>
            <a:r>
              <a:rPr lang="da-DK" b="1" i="0" cap="all" baseline="0" dirty="0"/>
              <a:t>Overskrift</a:t>
            </a:r>
            <a:endParaRPr lang="da-DK" dirty="0"/>
          </a:p>
        </p:txBody>
      </p:sp>
      <p:sp>
        <p:nvSpPr>
          <p:cNvPr id="6" name="Text"/>
          <p:cNvSpPr>
            <a:spLocks noGrp="1"/>
          </p:cNvSpPr>
          <p:nvPr>
            <p:ph type="body" sz="quarter" idx="16" hasCustomPrompt="1"/>
          </p:nvPr>
        </p:nvSpPr>
        <p:spPr>
          <a:xfrm>
            <a:off x="702000" y="1602000"/>
            <a:ext cx="7740000" cy="4644000"/>
          </a:xfrm>
          <a:prstGeom prst="rect">
            <a:avLst/>
          </a:prstGeom>
        </p:spPr>
        <p:txBody>
          <a:bodyPr/>
          <a:lstStyle>
            <a:lvl1pPr>
              <a:defRPr sz="2200">
                <a:latin typeface="Arial" panose="020B0604020202020204" pitchFamily="34" charset="0"/>
                <a:cs typeface="Arial" panose="020B0604020202020204" pitchFamily="34" charset="0"/>
              </a:defRPr>
            </a:lvl1pPr>
            <a:lvl2pPr>
              <a:defRPr sz="1600">
                <a:latin typeface="Arial" panose="020B0604020202020204" pitchFamily="34" charset="0"/>
                <a:cs typeface="Arial" panose="020B0604020202020204" pitchFamily="34" charset="0"/>
              </a:defRPr>
            </a:lvl2pPr>
            <a:lvl3pPr>
              <a:defRPr sz="1600">
                <a:latin typeface="Arial" panose="020B0604020202020204" pitchFamily="34" charset="0"/>
                <a:cs typeface="Arial" panose="020B0604020202020204" pitchFamily="34" charset="0"/>
              </a:defRPr>
            </a:lvl3pPr>
          </a:lstStyle>
          <a:p>
            <a:pPr lvl="0"/>
            <a:r>
              <a:rPr lang="da-DK" dirty="0"/>
              <a:t>Tekst</a:t>
            </a:r>
          </a:p>
          <a:p>
            <a:pPr lvl="0"/>
            <a:endParaRPr lang="da-DK" dirty="0"/>
          </a:p>
        </p:txBody>
      </p:sp>
      <p:pic>
        <p:nvPicPr>
          <p:cNvPr id="3" name="Billede 2" descr="Logo" title="Logo">
            <a:extLst>
              <a:ext uri="{FF2B5EF4-FFF2-40B4-BE49-F238E27FC236}">
                <a16:creationId xmlns:a16="http://schemas.microsoft.com/office/drawing/2014/main" id="{20081317-C69C-50C4-C5EA-EC892943F4FB}"/>
              </a:ext>
            </a:extLst>
          </p:cNvPr>
          <p:cNvPicPr>
            <a:picLocks/>
          </p:cNvPicPr>
          <p:nvPr userDrawn="1"/>
        </p:nvPicPr>
        <p:blipFill>
          <a:blip r:embed="rId2" cstate="print">
            <a:extLst>
              <a:ext uri="{28A0092B-C50C-407E-A947-70E740481C1C}">
                <a14:useLocalDpi xmlns:a14="http://schemas.microsoft.com/office/drawing/2010/main" val="0"/>
              </a:ext>
            </a:extLst>
          </a:blip>
          <a:stretch>
            <a:fillRect/>
          </a:stretch>
        </p:blipFill>
        <p:spPr>
          <a:xfrm>
            <a:off x="7596000" y="324000"/>
            <a:ext cx="1224000" cy="360000"/>
          </a:xfrm>
          <a:prstGeom prst="rect">
            <a:avLst/>
          </a:prstGeom>
        </p:spPr>
      </p:pic>
    </p:spTree>
    <p:extLst>
      <p:ext uri="{BB962C8B-B14F-4D97-AF65-F5344CB8AC3E}">
        <p14:creationId xmlns:p14="http://schemas.microsoft.com/office/powerpoint/2010/main" val="39927174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1_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334946085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7" r:id="rId1"/>
    <p:sldLayoutId id="2147483651" r:id="rId2"/>
    <p:sldLayoutId id="2147483658" r:id="rId3"/>
    <p:sldLayoutId id="2147483659" r:id="rId4"/>
    <p:sldLayoutId id="2147483660" r:id="rId5"/>
  </p:sldLayoutIdLst>
  <p:txStyles>
    <p:titleStyle>
      <a:lvl1pPr algn="l" rtl="0" eaLnBrk="1" fontAlgn="base" hangingPunct="1">
        <a:spcBef>
          <a:spcPct val="0"/>
        </a:spcBef>
        <a:spcAft>
          <a:spcPct val="0"/>
        </a:spcAft>
        <a:defRPr sz="3200">
          <a:solidFill>
            <a:srgbClr val="080808"/>
          </a:solidFill>
          <a:latin typeface="+mj-lt"/>
          <a:ea typeface="+mj-ea"/>
          <a:cs typeface="+mj-cs"/>
        </a:defRPr>
      </a:lvl1pPr>
      <a:lvl2pPr algn="l" rtl="0" eaLnBrk="1" fontAlgn="base" hangingPunct="1">
        <a:spcBef>
          <a:spcPct val="0"/>
        </a:spcBef>
        <a:spcAft>
          <a:spcPct val="0"/>
        </a:spcAft>
        <a:defRPr sz="3200">
          <a:solidFill>
            <a:schemeClr val="tx2"/>
          </a:solidFill>
          <a:latin typeface="Georgia" pitchFamily="18" charset="0"/>
          <a:cs typeface="Arial" charset="0"/>
        </a:defRPr>
      </a:lvl2pPr>
      <a:lvl3pPr algn="l" rtl="0" eaLnBrk="1" fontAlgn="base" hangingPunct="1">
        <a:spcBef>
          <a:spcPct val="0"/>
        </a:spcBef>
        <a:spcAft>
          <a:spcPct val="0"/>
        </a:spcAft>
        <a:defRPr sz="3200">
          <a:solidFill>
            <a:schemeClr val="tx2"/>
          </a:solidFill>
          <a:latin typeface="Georgia" pitchFamily="18" charset="0"/>
          <a:cs typeface="Arial" charset="0"/>
        </a:defRPr>
      </a:lvl3pPr>
      <a:lvl4pPr algn="l" rtl="0" eaLnBrk="1" fontAlgn="base" hangingPunct="1">
        <a:spcBef>
          <a:spcPct val="0"/>
        </a:spcBef>
        <a:spcAft>
          <a:spcPct val="0"/>
        </a:spcAft>
        <a:defRPr sz="3200">
          <a:solidFill>
            <a:schemeClr val="tx2"/>
          </a:solidFill>
          <a:latin typeface="Georgia" pitchFamily="18" charset="0"/>
          <a:cs typeface="Arial" charset="0"/>
        </a:defRPr>
      </a:lvl4pPr>
      <a:lvl5pPr algn="l" rtl="0" eaLnBrk="1" fontAlgn="base" hangingPunct="1">
        <a:spcBef>
          <a:spcPct val="0"/>
        </a:spcBef>
        <a:spcAft>
          <a:spcPct val="0"/>
        </a:spcAft>
        <a:defRPr sz="3200">
          <a:solidFill>
            <a:schemeClr val="tx2"/>
          </a:solidFill>
          <a:latin typeface="Georgia" pitchFamily="18" charset="0"/>
          <a:cs typeface="Arial" charset="0"/>
        </a:defRPr>
      </a:lvl5pPr>
      <a:lvl6pPr marL="457200" algn="l" rtl="0" eaLnBrk="1" fontAlgn="base" hangingPunct="1">
        <a:spcBef>
          <a:spcPct val="0"/>
        </a:spcBef>
        <a:spcAft>
          <a:spcPct val="0"/>
        </a:spcAft>
        <a:defRPr sz="3200">
          <a:solidFill>
            <a:schemeClr val="tx2"/>
          </a:solidFill>
          <a:latin typeface="Georgia" pitchFamily="18" charset="0"/>
          <a:cs typeface="Arial" charset="0"/>
        </a:defRPr>
      </a:lvl6pPr>
      <a:lvl7pPr marL="914400" algn="l" rtl="0" eaLnBrk="1" fontAlgn="base" hangingPunct="1">
        <a:spcBef>
          <a:spcPct val="0"/>
        </a:spcBef>
        <a:spcAft>
          <a:spcPct val="0"/>
        </a:spcAft>
        <a:defRPr sz="3200">
          <a:solidFill>
            <a:schemeClr val="tx2"/>
          </a:solidFill>
          <a:latin typeface="Georgia" pitchFamily="18" charset="0"/>
          <a:cs typeface="Arial" charset="0"/>
        </a:defRPr>
      </a:lvl7pPr>
      <a:lvl8pPr marL="1371600" algn="l" rtl="0" eaLnBrk="1" fontAlgn="base" hangingPunct="1">
        <a:spcBef>
          <a:spcPct val="0"/>
        </a:spcBef>
        <a:spcAft>
          <a:spcPct val="0"/>
        </a:spcAft>
        <a:defRPr sz="3200">
          <a:solidFill>
            <a:schemeClr val="tx2"/>
          </a:solidFill>
          <a:latin typeface="Georgia" pitchFamily="18" charset="0"/>
          <a:cs typeface="Arial" charset="0"/>
        </a:defRPr>
      </a:lvl8pPr>
      <a:lvl9pPr marL="1828800" algn="l" rtl="0" eaLnBrk="1" fontAlgn="base" hangingPunct="1">
        <a:spcBef>
          <a:spcPct val="0"/>
        </a:spcBef>
        <a:spcAft>
          <a:spcPct val="0"/>
        </a:spcAft>
        <a:defRPr sz="3200">
          <a:solidFill>
            <a:schemeClr val="tx2"/>
          </a:solidFill>
          <a:latin typeface="Georgia" pitchFamily="18" charset="0"/>
          <a:cs typeface="Arial" charset="0"/>
        </a:defRPr>
      </a:lvl9pPr>
    </p:titleStyle>
    <p:bodyStyle>
      <a:lvl1pPr marL="342900" indent="-342900" algn="l" rtl="0" eaLnBrk="1" fontAlgn="base" hangingPunct="1">
        <a:spcBef>
          <a:spcPct val="20000"/>
        </a:spcBef>
        <a:spcAft>
          <a:spcPct val="0"/>
        </a:spcAft>
        <a:buChar char="•"/>
        <a:defRPr sz="2800">
          <a:solidFill>
            <a:srgbClr val="080808"/>
          </a:solidFill>
          <a:latin typeface="+mn-lt"/>
          <a:ea typeface="+mn-ea"/>
          <a:cs typeface="+mn-cs"/>
        </a:defRPr>
      </a:lvl1pPr>
      <a:lvl2pPr marL="742950" indent="-285750" algn="l" rtl="0" eaLnBrk="1" fontAlgn="base" hangingPunct="1">
        <a:spcBef>
          <a:spcPct val="20000"/>
        </a:spcBef>
        <a:spcAft>
          <a:spcPct val="0"/>
        </a:spcAft>
        <a:buChar char="–"/>
        <a:defRPr sz="2800">
          <a:solidFill>
            <a:srgbClr val="080808"/>
          </a:solidFill>
          <a:latin typeface="+mn-lt"/>
          <a:cs typeface="+mn-cs"/>
        </a:defRPr>
      </a:lvl2pPr>
      <a:lvl3pPr marL="1143000" indent="-228600" algn="l" rtl="0" eaLnBrk="1" fontAlgn="base" hangingPunct="1">
        <a:spcBef>
          <a:spcPct val="20000"/>
        </a:spcBef>
        <a:spcAft>
          <a:spcPct val="0"/>
        </a:spcAft>
        <a:buChar char="•"/>
        <a:defRPr sz="2800">
          <a:solidFill>
            <a:srgbClr val="080808"/>
          </a:solidFill>
          <a:latin typeface="+mn-lt"/>
          <a:cs typeface="+mn-cs"/>
        </a:defRPr>
      </a:lvl3pPr>
      <a:lvl4pPr marL="1600200" indent="-228600" algn="l" rtl="0" eaLnBrk="1" fontAlgn="base" hangingPunct="1">
        <a:spcBef>
          <a:spcPct val="20000"/>
        </a:spcBef>
        <a:spcAft>
          <a:spcPct val="0"/>
        </a:spcAft>
        <a:buChar char="–"/>
        <a:defRPr sz="2800">
          <a:solidFill>
            <a:srgbClr val="080808"/>
          </a:solidFill>
          <a:latin typeface="+mn-lt"/>
          <a:cs typeface="+mn-cs"/>
        </a:defRPr>
      </a:lvl4pPr>
      <a:lvl5pPr marL="2057400" indent="-228600" algn="l" rtl="0" eaLnBrk="1" fontAlgn="base" hangingPunct="1">
        <a:spcBef>
          <a:spcPct val="20000"/>
        </a:spcBef>
        <a:spcAft>
          <a:spcPct val="0"/>
        </a:spcAft>
        <a:buChar char="»"/>
        <a:defRPr sz="2800">
          <a:solidFill>
            <a:srgbClr val="080808"/>
          </a:solidFill>
          <a:latin typeface="+mn-lt"/>
          <a:cs typeface="+mn-cs"/>
        </a:defRPr>
      </a:lvl5pPr>
      <a:lvl6pPr marL="2514600" indent="-228600" algn="l" rtl="0" eaLnBrk="1" fontAlgn="base" hangingPunct="1">
        <a:spcBef>
          <a:spcPct val="20000"/>
        </a:spcBef>
        <a:spcAft>
          <a:spcPct val="0"/>
        </a:spcAft>
        <a:buChar char="»"/>
        <a:defRPr sz="2800">
          <a:solidFill>
            <a:schemeClr val="tx1"/>
          </a:solidFill>
          <a:latin typeface="+mn-lt"/>
          <a:cs typeface="+mn-cs"/>
        </a:defRPr>
      </a:lvl6pPr>
      <a:lvl7pPr marL="2971800" indent="-228600" algn="l" rtl="0" eaLnBrk="1" fontAlgn="base" hangingPunct="1">
        <a:spcBef>
          <a:spcPct val="20000"/>
        </a:spcBef>
        <a:spcAft>
          <a:spcPct val="0"/>
        </a:spcAft>
        <a:buChar char="»"/>
        <a:defRPr sz="2800">
          <a:solidFill>
            <a:schemeClr val="tx1"/>
          </a:solidFill>
          <a:latin typeface="+mn-lt"/>
          <a:cs typeface="+mn-cs"/>
        </a:defRPr>
      </a:lvl7pPr>
      <a:lvl8pPr marL="3429000" indent="-228600" algn="l" rtl="0" eaLnBrk="1" fontAlgn="base" hangingPunct="1">
        <a:spcBef>
          <a:spcPct val="20000"/>
        </a:spcBef>
        <a:spcAft>
          <a:spcPct val="0"/>
        </a:spcAft>
        <a:buChar char="»"/>
        <a:defRPr sz="2800">
          <a:solidFill>
            <a:schemeClr val="tx1"/>
          </a:solidFill>
          <a:latin typeface="+mn-lt"/>
          <a:cs typeface="+mn-cs"/>
        </a:defRPr>
      </a:lvl8pPr>
      <a:lvl9pPr marL="3886200" indent="-228600" algn="l" rtl="0" eaLnBrk="1" fontAlgn="base" hangingPunct="1">
        <a:spcBef>
          <a:spcPct val="20000"/>
        </a:spcBef>
        <a:spcAft>
          <a:spcPct val="0"/>
        </a:spcAft>
        <a:buChar char="»"/>
        <a:defRPr sz="2800">
          <a:solidFill>
            <a:schemeClr val="tx1"/>
          </a:solidFill>
          <a:latin typeface="+mn-lt"/>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themeOverride" Target="../theme/themeOverride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8" Type="http://schemas.openxmlformats.org/officeDocument/2006/relationships/hyperlink" Target="mailto:lystbaadhavn@vordingborg.dk" TargetMode="External"/><Relationship Id="rId3" Type="http://schemas.openxmlformats.org/officeDocument/2006/relationships/image" Target="../media/image10.jpg"/><Relationship Id="rId7" Type="http://schemas.openxmlformats.org/officeDocument/2006/relationships/hyperlink" Target="http://www.vordingborg.dk/politik"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hyperlink" Target="http://www.vordingborg.dk/havne/nyheder" TargetMode="External"/><Relationship Id="rId5" Type="http://schemas.openxmlformats.org/officeDocument/2006/relationships/hyperlink" Target="http://www.vordingborg.dk/havne" TargetMode="External"/><Relationship Id="rId4" Type="http://schemas.openxmlformats.org/officeDocument/2006/relationships/hyperlink" Target="http://www.vordingborg.dk/havnepla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0FB44B72-268C-3873-8C57-B0CCF57E7857}"/>
              </a:ext>
            </a:extLst>
          </p:cNvPr>
          <p:cNvSpPr>
            <a:spLocks noGrp="1"/>
          </p:cNvSpPr>
          <p:nvPr>
            <p:ph type="body" sz="quarter" idx="11"/>
          </p:nvPr>
        </p:nvSpPr>
        <p:spPr>
          <a:xfrm>
            <a:off x="2267744" y="1933622"/>
            <a:ext cx="4824536" cy="278848"/>
          </a:xfrm>
        </p:spPr>
        <p:txBody>
          <a:bodyPr/>
          <a:lstStyle/>
          <a:p>
            <a:r>
              <a:rPr lang="da-DK" dirty="0"/>
              <a:t>VELKOMMEN TIL HAVNERÅDETS ÅRSMØDE 2026</a:t>
            </a:r>
          </a:p>
        </p:txBody>
      </p:sp>
      <p:sp>
        <p:nvSpPr>
          <p:cNvPr id="4" name="Pladsholder til tekst 3">
            <a:extLst>
              <a:ext uri="{FF2B5EF4-FFF2-40B4-BE49-F238E27FC236}">
                <a16:creationId xmlns:a16="http://schemas.microsoft.com/office/drawing/2014/main" id="{9E70E911-EBA6-406F-B262-B2D0BBCA248C}"/>
              </a:ext>
            </a:extLst>
          </p:cNvPr>
          <p:cNvSpPr>
            <a:spLocks noGrp="1"/>
          </p:cNvSpPr>
          <p:nvPr>
            <p:ph type="body" sz="quarter" idx="16"/>
          </p:nvPr>
        </p:nvSpPr>
        <p:spPr>
          <a:xfrm>
            <a:off x="539552" y="2196000"/>
            <a:ext cx="7776864" cy="1809064"/>
          </a:xfrm>
        </p:spPr>
        <p:txBody>
          <a:bodyPr/>
          <a:lstStyle/>
          <a:p>
            <a:endParaRPr lang="da-DK" sz="6000" dirty="0"/>
          </a:p>
          <a:p>
            <a:pPr algn="ctr"/>
            <a:r>
              <a:rPr lang="da-DK" sz="6000" dirty="0"/>
              <a:t>THE NEXT </a:t>
            </a:r>
            <a:br>
              <a:rPr lang="da-DK" sz="6000" dirty="0"/>
            </a:br>
            <a:br>
              <a:rPr lang="da-DK" sz="6000" dirty="0"/>
            </a:br>
            <a:r>
              <a:rPr lang="da-DK" sz="6000" dirty="0"/>
              <a:t>GENERATION</a:t>
            </a:r>
          </a:p>
        </p:txBody>
      </p:sp>
      <p:sp>
        <p:nvSpPr>
          <p:cNvPr id="5" name="Pladsholder til tekst 4">
            <a:extLst>
              <a:ext uri="{FF2B5EF4-FFF2-40B4-BE49-F238E27FC236}">
                <a16:creationId xmlns:a16="http://schemas.microsoft.com/office/drawing/2014/main" id="{FED12F21-385D-A7B5-C2B9-0893498F7EF1}"/>
              </a:ext>
            </a:extLst>
          </p:cNvPr>
          <p:cNvSpPr>
            <a:spLocks noGrp="1"/>
          </p:cNvSpPr>
          <p:nvPr>
            <p:ph type="body" sz="quarter" idx="17"/>
          </p:nvPr>
        </p:nvSpPr>
        <p:spPr/>
        <p:txBody>
          <a:bodyPr/>
          <a:lstStyle/>
          <a:p>
            <a:r>
              <a:rPr lang="da-DK" dirty="0"/>
              <a:t> OKTOBER 2026		            VAND TIL MERE </a:t>
            </a:r>
          </a:p>
        </p:txBody>
      </p:sp>
    </p:spTree>
    <p:extLst>
      <p:ext uri="{BB962C8B-B14F-4D97-AF65-F5344CB8AC3E}">
        <p14:creationId xmlns:p14="http://schemas.microsoft.com/office/powerpoint/2010/main" val="17136177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tekst 2">
            <a:extLst>
              <a:ext uri="{FF2B5EF4-FFF2-40B4-BE49-F238E27FC236}">
                <a16:creationId xmlns:a16="http://schemas.microsoft.com/office/drawing/2014/main" id="{286FFF23-A7E7-85F7-9FCE-F5A6F63B4815}"/>
              </a:ext>
            </a:extLst>
          </p:cNvPr>
          <p:cNvSpPr>
            <a:spLocks noGrp="1"/>
          </p:cNvSpPr>
          <p:nvPr>
            <p:ph type="body" sz="quarter" idx="16"/>
          </p:nvPr>
        </p:nvSpPr>
        <p:spPr>
          <a:xfrm>
            <a:off x="702000" y="1052736"/>
            <a:ext cx="7686424" cy="5256584"/>
          </a:xfrm>
        </p:spPr>
        <p:txBody>
          <a:bodyPr/>
          <a:lstStyle/>
          <a:p>
            <a:pPr lvl="0"/>
            <a:r>
              <a:rPr lang="da-DK" sz="1400" b="1" dirty="0"/>
              <a:t>Politik og administration</a:t>
            </a:r>
            <a:br>
              <a:rPr lang="da-DK" sz="1400" b="1" dirty="0"/>
            </a:br>
            <a:r>
              <a:rPr lang="da-DK" sz="1400" dirty="0"/>
              <a:t>Udvalgsformand for Lystbådehavne, Turisme og </a:t>
            </a:r>
            <a:r>
              <a:rPr lang="da-DK" sz="1400" dirty="0" err="1"/>
              <a:t>Bymidter</a:t>
            </a:r>
            <a:r>
              <a:rPr lang="da-DK" sz="1400" dirty="0"/>
              <a:t> giver en status på det maritime Vordingborg med politiske briller. Administrationen giver en status på arbejdet med implementeringen af strategiplanen og investeringsplanen for lystbådehavnene.</a:t>
            </a:r>
          </a:p>
          <a:p>
            <a:pPr lvl="0"/>
            <a:r>
              <a:rPr lang="da-DK" sz="1400" b="1" dirty="0"/>
              <a:t>Dansk Sejlunion</a:t>
            </a:r>
            <a:br>
              <a:rPr lang="da-DK" sz="1400" b="1" dirty="0"/>
            </a:br>
            <a:r>
              <a:rPr lang="da-DK" sz="1400" dirty="0"/>
              <a:t>Jens Rask, bestyrelsesformand i Dansk Sejlunion:</a:t>
            </a:r>
            <a:br>
              <a:rPr lang="da-DK" sz="1400" dirty="0"/>
            </a:br>
            <a:r>
              <a:rPr lang="da-DK" sz="1400" dirty="0"/>
              <a:t>Sejlsport og sejlerglæde findes i mange former og versioner. Børn, unge og voksne møder havnen og sejlerlivet forskelligt, og der bliver på landsplan færre børn. Dansk Sejlunion kommer med et bud på, hvad vi vil med sejlsporten, og hvordan vi kan hjælpe med at flere for glæden ved at sejle i en eller anden form.</a:t>
            </a:r>
          </a:p>
          <a:p>
            <a:pPr lvl="0"/>
            <a:r>
              <a:rPr lang="da-DK" sz="1400" b="1" dirty="0"/>
              <a:t>Cases fra Præstø</a:t>
            </a:r>
            <a:br>
              <a:rPr lang="da-DK" sz="1400" b="1" dirty="0"/>
            </a:br>
            <a:endParaRPr lang="da-DK" sz="1400" dirty="0"/>
          </a:p>
          <a:p>
            <a:pPr lvl="0"/>
            <a:r>
              <a:rPr lang="da-DK" sz="1400" b="1" dirty="0"/>
              <a:t>PAUSE – cirka 18:20-18:45</a:t>
            </a:r>
            <a:br>
              <a:rPr lang="da-DK" sz="1400" b="1" dirty="0"/>
            </a:br>
            <a:endParaRPr lang="da-DK" sz="1400" dirty="0"/>
          </a:p>
          <a:p>
            <a:pPr lvl="0"/>
            <a:r>
              <a:rPr lang="da-DK" sz="1400" b="1" dirty="0"/>
              <a:t>DGI Storstrømmen</a:t>
            </a:r>
            <a:endParaRPr lang="da-DK" sz="1400" dirty="0"/>
          </a:p>
          <a:p>
            <a:pPr lvl="0"/>
            <a:r>
              <a:rPr lang="da-DK" sz="1400" dirty="0"/>
              <a:t>Bjarne Malmros og Søren Frandsen, DGI Storstrømmen:</a:t>
            </a:r>
          </a:p>
          <a:p>
            <a:pPr lvl="0"/>
            <a:r>
              <a:rPr lang="da-DK" sz="1400" dirty="0"/>
              <a:t>Hvordan ser det overordnet billede ud af foreningslivet i Vordingborg Kommune og hos vores naboer.</a:t>
            </a:r>
          </a:p>
          <a:p>
            <a:pPr lvl="0"/>
            <a:r>
              <a:rPr lang="da-DK" sz="1400" dirty="0"/>
              <a:t>Hvem er de unge? Hvor og hvordan finder vi de unge? Hvad vil de unge og hvordan inddrager vi dem?</a:t>
            </a:r>
          </a:p>
          <a:p>
            <a:pPr lvl="0"/>
            <a:r>
              <a:rPr lang="da-DK" sz="1400" b="1" dirty="0"/>
              <a:t>Case fra Vordingborg Nordhavn - Søspejderne</a:t>
            </a:r>
            <a:endParaRPr lang="da-DK" sz="1400" dirty="0"/>
          </a:p>
          <a:p>
            <a:pPr lvl="0"/>
            <a:r>
              <a:rPr lang="da-DK" sz="1400" b="1" dirty="0"/>
              <a:t>Afslutning</a:t>
            </a:r>
            <a:endParaRPr lang="da-DK" sz="1400" dirty="0"/>
          </a:p>
          <a:p>
            <a:endParaRPr lang="da-DK" dirty="0"/>
          </a:p>
          <a:p>
            <a:endParaRPr lang="da-DK" dirty="0"/>
          </a:p>
        </p:txBody>
      </p:sp>
      <p:sp>
        <p:nvSpPr>
          <p:cNvPr id="4" name="Pladsholder til tekst 3">
            <a:extLst>
              <a:ext uri="{FF2B5EF4-FFF2-40B4-BE49-F238E27FC236}">
                <a16:creationId xmlns:a16="http://schemas.microsoft.com/office/drawing/2014/main" id="{1CFE7DF8-76EC-8E33-921C-C3D7AA6BEA23}"/>
              </a:ext>
            </a:extLst>
          </p:cNvPr>
          <p:cNvSpPr>
            <a:spLocks noGrp="1"/>
          </p:cNvSpPr>
          <p:nvPr>
            <p:ph type="body" sz="quarter" idx="12"/>
          </p:nvPr>
        </p:nvSpPr>
        <p:spPr/>
        <p:txBody>
          <a:bodyPr/>
          <a:lstStyle/>
          <a:p>
            <a:r>
              <a:rPr lang="da-DK" dirty="0"/>
              <a:t>PROGRAM</a:t>
            </a:r>
          </a:p>
        </p:txBody>
      </p:sp>
    </p:spTree>
    <p:extLst>
      <p:ext uri="{BB962C8B-B14F-4D97-AF65-F5344CB8AC3E}">
        <p14:creationId xmlns:p14="http://schemas.microsoft.com/office/powerpoint/2010/main" val="31240940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tekst 2">
            <a:extLst>
              <a:ext uri="{FF2B5EF4-FFF2-40B4-BE49-F238E27FC236}">
                <a16:creationId xmlns:a16="http://schemas.microsoft.com/office/drawing/2014/main" id="{7D2CE79B-FE37-7FEF-9447-532578902FC6}"/>
              </a:ext>
            </a:extLst>
          </p:cNvPr>
          <p:cNvSpPr>
            <a:spLocks noGrp="1"/>
          </p:cNvSpPr>
          <p:nvPr>
            <p:ph type="body" sz="quarter" idx="16"/>
          </p:nvPr>
        </p:nvSpPr>
        <p:spPr>
          <a:xfrm>
            <a:off x="251520" y="1196752"/>
            <a:ext cx="3744416" cy="5544616"/>
          </a:xfrm>
        </p:spPr>
        <p:txBody>
          <a:bodyPr/>
          <a:lstStyle/>
          <a:p>
            <a:endParaRPr lang="da-DK" sz="2000" dirty="0"/>
          </a:p>
          <a:p>
            <a:r>
              <a:rPr lang="da-DK" sz="2000" dirty="0"/>
              <a:t>VELKOMMEN</a:t>
            </a:r>
            <a:br>
              <a:rPr lang="da-DK" sz="2000" dirty="0"/>
            </a:br>
            <a:endParaRPr lang="da-DK" sz="2000" dirty="0"/>
          </a:p>
          <a:p>
            <a:r>
              <a:rPr lang="da-DK" sz="2000" dirty="0"/>
              <a:t>TREDJE ÅRSMØDE</a:t>
            </a:r>
          </a:p>
          <a:p>
            <a:r>
              <a:rPr lang="da-DK" sz="2000" dirty="0"/>
              <a:t>SÆSON 2026</a:t>
            </a:r>
          </a:p>
          <a:p>
            <a:r>
              <a:rPr lang="da-DK" sz="2000" dirty="0"/>
              <a:t>TAK FOR INDSATSEN</a:t>
            </a:r>
          </a:p>
          <a:p>
            <a:r>
              <a:rPr lang="da-DK" sz="2000" dirty="0"/>
              <a:t>KEEP GOING</a:t>
            </a:r>
          </a:p>
          <a:p>
            <a:r>
              <a:rPr lang="da-DK" sz="2000" dirty="0"/>
              <a:t>KURSEN ER SAT </a:t>
            </a:r>
          </a:p>
          <a:p>
            <a:r>
              <a:rPr lang="da-DK" sz="2000" dirty="0"/>
              <a:t>UDVIKLING</a:t>
            </a:r>
          </a:p>
          <a:p>
            <a:r>
              <a:rPr lang="da-DK" sz="2000" dirty="0"/>
              <a:t>BUDGET 2027</a:t>
            </a:r>
          </a:p>
          <a:p>
            <a:r>
              <a:rPr lang="da-DK" sz="2000" dirty="0"/>
              <a:t>THE NEXT GENERATION</a:t>
            </a:r>
          </a:p>
          <a:p>
            <a:r>
              <a:rPr lang="da-DK" sz="2000" dirty="0"/>
              <a:t>INSPIRATION I DAG</a:t>
            </a:r>
            <a:br>
              <a:rPr lang="da-DK" sz="2000" dirty="0"/>
            </a:br>
            <a:endParaRPr lang="da-DK" sz="2000" dirty="0"/>
          </a:p>
          <a:p>
            <a:r>
              <a:rPr lang="da-DK" sz="2000" dirty="0"/>
              <a:t>GOD AFTEN – STIL GERNE SPØRGSMÅL</a:t>
            </a:r>
          </a:p>
          <a:p>
            <a:endParaRPr lang="da-DK" dirty="0"/>
          </a:p>
        </p:txBody>
      </p:sp>
      <p:sp>
        <p:nvSpPr>
          <p:cNvPr id="4" name="Pladsholder til tekst 3">
            <a:extLst>
              <a:ext uri="{FF2B5EF4-FFF2-40B4-BE49-F238E27FC236}">
                <a16:creationId xmlns:a16="http://schemas.microsoft.com/office/drawing/2014/main" id="{1DA02FBD-5485-A375-EE8B-D5D0FA2C1101}"/>
              </a:ext>
            </a:extLst>
          </p:cNvPr>
          <p:cNvSpPr>
            <a:spLocks noGrp="1"/>
          </p:cNvSpPr>
          <p:nvPr>
            <p:ph type="body" sz="quarter" idx="12"/>
          </p:nvPr>
        </p:nvSpPr>
        <p:spPr/>
        <p:txBody>
          <a:bodyPr/>
          <a:lstStyle/>
          <a:p>
            <a:r>
              <a:rPr lang="da-DK" sz="3200" dirty="0"/>
              <a:t>Udvalget for lystbådehavne, turisme og </a:t>
            </a:r>
            <a:r>
              <a:rPr lang="da-DK" sz="3200" dirty="0" err="1"/>
              <a:t>bymidter</a:t>
            </a:r>
            <a:r>
              <a:rPr lang="da-DK" sz="3200" dirty="0"/>
              <a:t> </a:t>
            </a:r>
          </a:p>
        </p:txBody>
      </p:sp>
      <p:pic>
        <p:nvPicPr>
          <p:cNvPr id="1026" name="Picture 2">
            <a:extLst>
              <a:ext uri="{FF2B5EF4-FFF2-40B4-BE49-F238E27FC236}">
                <a16:creationId xmlns:a16="http://schemas.microsoft.com/office/drawing/2014/main" id="{9E2FDAA5-FAE8-67BB-2B52-06A4B2A1C21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11961" y="1734277"/>
            <a:ext cx="3884866" cy="4791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61790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tekst 2">
            <a:extLst>
              <a:ext uri="{FF2B5EF4-FFF2-40B4-BE49-F238E27FC236}">
                <a16:creationId xmlns:a16="http://schemas.microsoft.com/office/drawing/2014/main" id="{50928E97-713A-F9FA-6280-23C7F08F1992}"/>
              </a:ext>
            </a:extLst>
          </p:cNvPr>
          <p:cNvSpPr>
            <a:spLocks noGrp="1"/>
          </p:cNvSpPr>
          <p:nvPr>
            <p:ph type="body" sz="quarter" idx="16"/>
          </p:nvPr>
        </p:nvSpPr>
        <p:spPr>
          <a:xfrm>
            <a:off x="702000" y="1196752"/>
            <a:ext cx="8190480" cy="5400600"/>
          </a:xfrm>
        </p:spPr>
        <p:txBody>
          <a:bodyPr/>
          <a:lstStyle/>
          <a:p>
            <a:pPr marL="0" indent="0">
              <a:buNone/>
            </a:pPr>
            <a:r>
              <a:rPr lang="da-DK" dirty="0"/>
              <a:t>I det vedtagne budget for 2027-2030 er der afsat betydelige midler til udvikling og vedligeholdelse af vores havne.</a:t>
            </a:r>
            <a:br>
              <a:rPr lang="da-DK" dirty="0"/>
            </a:br>
            <a:endParaRPr lang="da-DK" dirty="0"/>
          </a:p>
          <a:p>
            <a:pPr marL="0" indent="0">
              <a:buNone/>
            </a:pPr>
            <a:r>
              <a:rPr lang="da-DK" dirty="0"/>
              <a:t>Der er blandt andet afsat:</a:t>
            </a:r>
          </a:p>
          <a:p>
            <a:pPr lvl="0"/>
            <a:r>
              <a:rPr lang="da-DK" b="1" dirty="0"/>
              <a:t>20 mio. kr. til en generel havnerenoveringspulje – 5 mio. kr. om året.</a:t>
            </a:r>
          </a:p>
          <a:p>
            <a:pPr lvl="0"/>
            <a:r>
              <a:rPr lang="da-DK" b="1" dirty="0"/>
              <a:t>11 mio. kr. til udviklingsplanen for Vordingborg Nordhavn.</a:t>
            </a:r>
            <a:endParaRPr lang="da-DK" dirty="0"/>
          </a:p>
          <a:p>
            <a:pPr lvl="0"/>
            <a:r>
              <a:rPr lang="da-DK" b="1" dirty="0"/>
              <a:t>13,4 mio. kr. til udviklingsplanen for Stege Havn.</a:t>
            </a:r>
            <a:endParaRPr lang="da-DK" dirty="0"/>
          </a:p>
          <a:p>
            <a:pPr lvl="0"/>
            <a:r>
              <a:rPr lang="da-DK" b="1" dirty="0"/>
              <a:t>39 mio. kr. til genopretning af Klintholm Havn.</a:t>
            </a:r>
            <a:endParaRPr lang="da-DK" dirty="0"/>
          </a:p>
          <a:p>
            <a:pPr lvl="0"/>
            <a:r>
              <a:rPr lang="da-DK" b="1" dirty="0"/>
              <a:t>4,3 mio. kr. til Bogø Havn.</a:t>
            </a:r>
            <a:endParaRPr lang="da-DK" dirty="0"/>
          </a:p>
          <a:p>
            <a:pPr lvl="0"/>
            <a:r>
              <a:rPr lang="da-DK" b="1" dirty="0"/>
              <a:t>3,6 mio. kr. til Kalvehave Havn.</a:t>
            </a:r>
            <a:endParaRPr lang="da-DK" dirty="0"/>
          </a:p>
          <a:p>
            <a:r>
              <a:rPr lang="da-DK" b="1" dirty="0"/>
              <a:t>Derudover er der afsat midler til Klintholm Læringshavn.</a:t>
            </a:r>
          </a:p>
          <a:p>
            <a:endParaRPr lang="da-DK" dirty="0"/>
          </a:p>
        </p:txBody>
      </p:sp>
      <p:sp>
        <p:nvSpPr>
          <p:cNvPr id="4" name="Pladsholder til tekst 3">
            <a:extLst>
              <a:ext uri="{FF2B5EF4-FFF2-40B4-BE49-F238E27FC236}">
                <a16:creationId xmlns:a16="http://schemas.microsoft.com/office/drawing/2014/main" id="{A3A9B939-53F1-A718-D26D-F17D5D9C5E81}"/>
              </a:ext>
            </a:extLst>
          </p:cNvPr>
          <p:cNvSpPr>
            <a:spLocks noGrp="1"/>
          </p:cNvSpPr>
          <p:nvPr>
            <p:ph type="body" sz="quarter" idx="12"/>
          </p:nvPr>
        </p:nvSpPr>
        <p:spPr/>
        <p:txBody>
          <a:bodyPr/>
          <a:lstStyle/>
          <a:p>
            <a:r>
              <a:rPr lang="da-DK" dirty="0"/>
              <a:t>Budget 2027</a:t>
            </a:r>
          </a:p>
        </p:txBody>
      </p:sp>
    </p:spTree>
    <p:extLst>
      <p:ext uri="{BB962C8B-B14F-4D97-AF65-F5344CB8AC3E}">
        <p14:creationId xmlns:p14="http://schemas.microsoft.com/office/powerpoint/2010/main" val="30807576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tekst 2">
            <a:extLst>
              <a:ext uri="{FF2B5EF4-FFF2-40B4-BE49-F238E27FC236}">
                <a16:creationId xmlns:a16="http://schemas.microsoft.com/office/drawing/2014/main" id="{E216C339-D9B2-00CD-7D70-5EE5EA9D264E}"/>
              </a:ext>
            </a:extLst>
          </p:cNvPr>
          <p:cNvSpPr>
            <a:spLocks noGrp="1"/>
          </p:cNvSpPr>
          <p:nvPr>
            <p:ph type="body" sz="quarter" idx="16"/>
          </p:nvPr>
        </p:nvSpPr>
        <p:spPr>
          <a:xfrm>
            <a:off x="539425" y="1602000"/>
            <a:ext cx="8353055" cy="4644000"/>
          </a:xfrm>
        </p:spPr>
        <p:txBody>
          <a:bodyPr/>
          <a:lstStyle/>
          <a:p>
            <a:r>
              <a:rPr lang="da-DK" dirty="0"/>
              <a:t>2023:</a:t>
            </a:r>
            <a:br>
              <a:rPr lang="da-DK" dirty="0"/>
            </a:br>
            <a:r>
              <a:rPr lang="da-DK" dirty="0"/>
              <a:t>KICKSTART AF STRATEGI- OG INVESTERINGSPLANEN</a:t>
            </a:r>
            <a:br>
              <a:rPr lang="da-DK" dirty="0"/>
            </a:br>
            <a:endParaRPr lang="da-DK" dirty="0"/>
          </a:p>
          <a:p>
            <a:r>
              <a:rPr lang="da-DK" dirty="0"/>
              <a:t>2024: </a:t>
            </a:r>
            <a:br>
              <a:rPr lang="da-DK" dirty="0"/>
            </a:br>
            <a:r>
              <a:rPr lang="da-DK" dirty="0"/>
              <a:t>VAND TIL MERE – OGSÅ TIL FRIVILLIGHED</a:t>
            </a:r>
            <a:br>
              <a:rPr lang="da-DK" dirty="0"/>
            </a:br>
            <a:endParaRPr lang="da-DK" dirty="0"/>
          </a:p>
          <a:p>
            <a:r>
              <a:rPr lang="da-DK" dirty="0"/>
              <a:t>2025: </a:t>
            </a:r>
            <a:br>
              <a:rPr lang="da-DK" dirty="0"/>
            </a:br>
            <a:r>
              <a:rPr lang="da-DK" dirty="0"/>
              <a:t>VAND TIL MERE – FRIVILLIGE OG FONDE</a:t>
            </a:r>
            <a:br>
              <a:rPr lang="da-DK" dirty="0"/>
            </a:br>
            <a:endParaRPr lang="da-DK" dirty="0"/>
          </a:p>
          <a:p>
            <a:r>
              <a:rPr lang="da-DK" dirty="0"/>
              <a:t>2026: </a:t>
            </a:r>
            <a:br>
              <a:rPr lang="da-DK" dirty="0"/>
            </a:br>
            <a:r>
              <a:rPr lang="da-DK" dirty="0"/>
              <a:t>VAND TIL MERE – THE NEXT GENERATION</a:t>
            </a:r>
          </a:p>
        </p:txBody>
      </p:sp>
      <p:sp>
        <p:nvSpPr>
          <p:cNvPr id="4" name="Pladsholder til tekst 3">
            <a:extLst>
              <a:ext uri="{FF2B5EF4-FFF2-40B4-BE49-F238E27FC236}">
                <a16:creationId xmlns:a16="http://schemas.microsoft.com/office/drawing/2014/main" id="{7DFA2FF5-F7C5-05E8-BC04-D48456D7F624}"/>
              </a:ext>
            </a:extLst>
          </p:cNvPr>
          <p:cNvSpPr>
            <a:spLocks noGrp="1"/>
          </p:cNvSpPr>
          <p:nvPr>
            <p:ph type="body" sz="quarter" idx="12"/>
          </p:nvPr>
        </p:nvSpPr>
        <p:spPr/>
        <p:txBody>
          <a:bodyPr/>
          <a:lstStyle/>
          <a:p>
            <a:r>
              <a:rPr lang="da-DK" dirty="0"/>
              <a:t>ÅRSMØDER – HVORFOR?</a:t>
            </a:r>
          </a:p>
        </p:txBody>
      </p:sp>
    </p:spTree>
    <p:extLst>
      <p:ext uri="{BB962C8B-B14F-4D97-AF65-F5344CB8AC3E}">
        <p14:creationId xmlns:p14="http://schemas.microsoft.com/office/powerpoint/2010/main" val="25932774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tekst 2">
            <a:extLst>
              <a:ext uri="{FF2B5EF4-FFF2-40B4-BE49-F238E27FC236}">
                <a16:creationId xmlns:a16="http://schemas.microsoft.com/office/drawing/2014/main" id="{C6FF7A20-02D4-192A-A260-511A476C1AF6}"/>
              </a:ext>
            </a:extLst>
          </p:cNvPr>
          <p:cNvSpPr>
            <a:spLocks noGrp="1"/>
          </p:cNvSpPr>
          <p:nvPr>
            <p:ph type="body" sz="quarter" idx="16"/>
          </p:nvPr>
        </p:nvSpPr>
        <p:spPr>
          <a:xfrm>
            <a:off x="702000" y="1602000"/>
            <a:ext cx="7182368" cy="4779328"/>
          </a:xfrm>
        </p:spPr>
        <p:txBody>
          <a:bodyPr/>
          <a:lstStyle/>
          <a:p>
            <a:endParaRPr lang="da-DK" dirty="0"/>
          </a:p>
          <a:p>
            <a:r>
              <a:rPr lang="da-DK" dirty="0"/>
              <a:t>DET SKER FOR TIDEN</a:t>
            </a:r>
            <a:br>
              <a:rPr lang="da-DK" dirty="0"/>
            </a:br>
            <a:endParaRPr lang="da-DK" dirty="0"/>
          </a:p>
          <a:p>
            <a:r>
              <a:rPr lang="da-DK" dirty="0"/>
              <a:t>SÆSON 2026 – INDTIL VIDERE</a:t>
            </a:r>
            <a:br>
              <a:rPr lang="da-DK" dirty="0"/>
            </a:br>
            <a:endParaRPr lang="da-DK" dirty="0"/>
          </a:p>
          <a:p>
            <a:r>
              <a:rPr lang="da-DK" dirty="0"/>
              <a:t>2026 – DATAINDSAMLINGS ÅRET </a:t>
            </a:r>
            <a:br>
              <a:rPr lang="da-DK" dirty="0"/>
            </a:br>
            <a:endParaRPr lang="da-DK" dirty="0"/>
          </a:p>
          <a:p>
            <a:r>
              <a:rPr lang="da-DK" dirty="0"/>
              <a:t>TIDLIGERE ÅRSMØDER</a:t>
            </a:r>
            <a:br>
              <a:rPr lang="da-DK" dirty="0"/>
            </a:br>
            <a:endParaRPr lang="da-DK" dirty="0"/>
          </a:p>
          <a:p>
            <a:r>
              <a:rPr lang="da-DK" dirty="0"/>
              <a:t>DISSE HAR FÅET TILSKUD</a:t>
            </a:r>
            <a:br>
              <a:rPr lang="da-DK" dirty="0"/>
            </a:br>
            <a:endParaRPr lang="da-DK" dirty="0"/>
          </a:p>
          <a:p>
            <a:r>
              <a:rPr lang="da-DK" dirty="0"/>
              <a:t>IDEKATALOG</a:t>
            </a:r>
            <a:br>
              <a:rPr lang="da-DK" dirty="0"/>
            </a:br>
            <a:endParaRPr lang="da-DK" dirty="0"/>
          </a:p>
          <a:p>
            <a:endParaRPr lang="da-DK" dirty="0"/>
          </a:p>
        </p:txBody>
      </p:sp>
      <p:sp>
        <p:nvSpPr>
          <p:cNvPr id="4" name="Pladsholder til tekst 3">
            <a:extLst>
              <a:ext uri="{FF2B5EF4-FFF2-40B4-BE49-F238E27FC236}">
                <a16:creationId xmlns:a16="http://schemas.microsoft.com/office/drawing/2014/main" id="{DCB66514-D995-B5D8-84DC-C8CA00713895}"/>
              </a:ext>
            </a:extLst>
          </p:cNvPr>
          <p:cNvSpPr>
            <a:spLocks noGrp="1"/>
          </p:cNvSpPr>
          <p:nvPr>
            <p:ph type="body" sz="quarter" idx="12"/>
          </p:nvPr>
        </p:nvSpPr>
        <p:spPr/>
        <p:txBody>
          <a:bodyPr/>
          <a:lstStyle/>
          <a:p>
            <a:r>
              <a:rPr lang="da-DK" sz="2800" dirty="0"/>
              <a:t>Status:</a:t>
            </a:r>
          </a:p>
        </p:txBody>
      </p:sp>
    </p:spTree>
    <p:extLst>
      <p:ext uri="{BB962C8B-B14F-4D97-AF65-F5344CB8AC3E}">
        <p14:creationId xmlns:p14="http://schemas.microsoft.com/office/powerpoint/2010/main" val="31872452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76D7731C-15DB-6F6C-5F80-2D2877EA5CAE}"/>
              </a:ext>
            </a:extLst>
          </p:cNvPr>
          <p:cNvSpPr>
            <a:spLocks noGrp="1"/>
          </p:cNvSpPr>
          <p:nvPr>
            <p:ph type="body" sz="quarter" idx="12"/>
          </p:nvPr>
        </p:nvSpPr>
        <p:spPr/>
        <p:txBody>
          <a:bodyPr/>
          <a:lstStyle/>
          <a:p>
            <a:r>
              <a:rPr lang="da-DK" dirty="0"/>
              <a:t>Det sker for tiden:</a:t>
            </a:r>
          </a:p>
        </p:txBody>
      </p:sp>
      <p:sp>
        <p:nvSpPr>
          <p:cNvPr id="3" name="Pladsholder til tekst 2">
            <a:extLst>
              <a:ext uri="{FF2B5EF4-FFF2-40B4-BE49-F238E27FC236}">
                <a16:creationId xmlns:a16="http://schemas.microsoft.com/office/drawing/2014/main" id="{A5A97197-AB1D-74E2-AA24-02B697444530}"/>
              </a:ext>
            </a:extLst>
          </p:cNvPr>
          <p:cNvSpPr>
            <a:spLocks noGrp="1"/>
          </p:cNvSpPr>
          <p:nvPr>
            <p:ph type="body" sz="quarter" idx="16"/>
          </p:nvPr>
        </p:nvSpPr>
        <p:spPr>
          <a:xfrm>
            <a:off x="702000" y="1340768"/>
            <a:ext cx="7740000" cy="5112568"/>
          </a:xfrm>
        </p:spPr>
        <p:txBody>
          <a:bodyPr/>
          <a:lstStyle/>
          <a:p>
            <a:r>
              <a:rPr lang="da-DK" sz="1800" dirty="0"/>
              <a:t>Foreningshavn Præstø</a:t>
            </a:r>
            <a:br>
              <a:rPr lang="da-DK" sz="1800" dirty="0"/>
            </a:br>
            <a:endParaRPr lang="da-DK" sz="1800" dirty="0"/>
          </a:p>
          <a:p>
            <a:r>
              <a:rPr lang="da-DK" sz="1800" dirty="0"/>
              <a:t>Dambæks Have Præstø</a:t>
            </a:r>
            <a:br>
              <a:rPr lang="da-DK" sz="1800" dirty="0"/>
            </a:br>
            <a:endParaRPr lang="da-DK" sz="1800" dirty="0"/>
          </a:p>
          <a:p>
            <a:r>
              <a:rPr lang="da-DK" sz="1800" dirty="0" err="1"/>
              <a:t>Havhuset</a:t>
            </a:r>
            <a:r>
              <a:rPr lang="da-DK" sz="1800" dirty="0"/>
              <a:t> Klintholm</a:t>
            </a:r>
            <a:br>
              <a:rPr lang="da-DK" sz="1800" dirty="0"/>
            </a:br>
            <a:endParaRPr lang="da-DK" sz="1800" dirty="0"/>
          </a:p>
          <a:p>
            <a:r>
              <a:rPr lang="da-DK" sz="1800" dirty="0"/>
              <a:t>Vandsportshus Stege</a:t>
            </a:r>
            <a:br>
              <a:rPr lang="da-DK" sz="1800" dirty="0"/>
            </a:br>
            <a:endParaRPr lang="da-DK" sz="1800" dirty="0"/>
          </a:p>
          <a:p>
            <a:r>
              <a:rPr lang="da-DK" sz="1800" dirty="0"/>
              <a:t>Færdigrenoveret (delvist) broer i Klintholm og Stege</a:t>
            </a:r>
            <a:br>
              <a:rPr lang="da-DK" sz="1800" dirty="0"/>
            </a:br>
            <a:endParaRPr lang="da-DK" sz="1800" dirty="0"/>
          </a:p>
          <a:p>
            <a:r>
              <a:rPr lang="da-DK" sz="1800" dirty="0"/>
              <a:t>Renovering af el og nye standere</a:t>
            </a:r>
            <a:br>
              <a:rPr lang="da-DK" sz="1800" dirty="0"/>
            </a:br>
            <a:endParaRPr lang="da-DK" sz="1800" dirty="0"/>
          </a:p>
          <a:p>
            <a:r>
              <a:rPr lang="da-DK" sz="1800" dirty="0"/>
              <a:t>Myndighedstilladelser Kalvehave renovering</a:t>
            </a:r>
            <a:br>
              <a:rPr lang="da-DK" sz="1800" dirty="0"/>
            </a:br>
            <a:endParaRPr lang="da-DK" sz="1800" dirty="0"/>
          </a:p>
          <a:p>
            <a:r>
              <a:rPr lang="da-DK" sz="1800" dirty="0"/>
              <a:t>Myndighedstilladelser Klintholm, Sdr. Mole renovering</a:t>
            </a:r>
          </a:p>
          <a:p>
            <a:endParaRPr lang="da-DK" dirty="0"/>
          </a:p>
          <a:p>
            <a:endParaRPr lang="da-DK" dirty="0"/>
          </a:p>
        </p:txBody>
      </p:sp>
    </p:spTree>
    <p:extLst>
      <p:ext uri="{BB962C8B-B14F-4D97-AF65-F5344CB8AC3E}">
        <p14:creationId xmlns:p14="http://schemas.microsoft.com/office/powerpoint/2010/main" val="34408955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tekst 3">
            <a:extLst>
              <a:ext uri="{FF2B5EF4-FFF2-40B4-BE49-F238E27FC236}">
                <a16:creationId xmlns:a16="http://schemas.microsoft.com/office/drawing/2014/main" id="{5415F1FF-7E15-C07C-6542-20EACEAE5351}"/>
              </a:ext>
            </a:extLst>
          </p:cNvPr>
          <p:cNvSpPr>
            <a:spLocks noGrp="1"/>
          </p:cNvSpPr>
          <p:nvPr>
            <p:ph type="body" sz="quarter" idx="12"/>
          </p:nvPr>
        </p:nvSpPr>
        <p:spPr/>
        <p:txBody>
          <a:bodyPr/>
          <a:lstStyle/>
          <a:p>
            <a:r>
              <a:rPr lang="da-DK" sz="3200" dirty="0"/>
              <a:t>Sæson 2026 – indtil videre</a:t>
            </a:r>
          </a:p>
        </p:txBody>
      </p:sp>
      <p:pic>
        <p:nvPicPr>
          <p:cNvPr id="6" name="Billede 5">
            <a:extLst>
              <a:ext uri="{FF2B5EF4-FFF2-40B4-BE49-F238E27FC236}">
                <a16:creationId xmlns:a16="http://schemas.microsoft.com/office/drawing/2014/main" id="{DF696E00-1ED8-F181-5BBD-17132BD1069F}"/>
              </a:ext>
            </a:extLst>
          </p:cNvPr>
          <p:cNvPicPr>
            <a:picLocks noChangeAspect="1"/>
          </p:cNvPicPr>
          <p:nvPr/>
        </p:nvPicPr>
        <p:blipFill>
          <a:blip r:embed="rId3"/>
          <a:stretch>
            <a:fillRect/>
          </a:stretch>
        </p:blipFill>
        <p:spPr>
          <a:xfrm>
            <a:off x="107504" y="1391516"/>
            <a:ext cx="8827210" cy="5205835"/>
          </a:xfrm>
          <a:prstGeom prst="rect">
            <a:avLst/>
          </a:prstGeom>
        </p:spPr>
      </p:pic>
    </p:spTree>
    <p:extLst>
      <p:ext uri="{BB962C8B-B14F-4D97-AF65-F5344CB8AC3E}">
        <p14:creationId xmlns:p14="http://schemas.microsoft.com/office/powerpoint/2010/main" val="39036264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tekst 2">
            <a:extLst>
              <a:ext uri="{FF2B5EF4-FFF2-40B4-BE49-F238E27FC236}">
                <a16:creationId xmlns:a16="http://schemas.microsoft.com/office/drawing/2014/main" id="{F0F50C9E-4F99-0AA1-B577-AD9BEF4AF764}"/>
              </a:ext>
            </a:extLst>
          </p:cNvPr>
          <p:cNvSpPr>
            <a:spLocks noGrp="1"/>
          </p:cNvSpPr>
          <p:nvPr>
            <p:ph type="body" sz="quarter" idx="16"/>
          </p:nvPr>
        </p:nvSpPr>
        <p:spPr>
          <a:xfrm>
            <a:off x="395535" y="1194797"/>
            <a:ext cx="8209039" cy="5330547"/>
          </a:xfrm>
        </p:spPr>
        <p:txBody>
          <a:bodyPr/>
          <a:lstStyle/>
          <a:p>
            <a:r>
              <a:rPr lang="da-DK" dirty="0"/>
              <a:t>HVORFOR?</a:t>
            </a:r>
            <a:br>
              <a:rPr lang="da-DK" dirty="0"/>
            </a:br>
            <a:endParaRPr lang="da-DK" dirty="0"/>
          </a:p>
          <a:p>
            <a:r>
              <a:rPr lang="da-DK" dirty="0"/>
              <a:t>TRE INDSAMLINGER</a:t>
            </a:r>
            <a:br>
              <a:rPr lang="da-DK" dirty="0"/>
            </a:br>
            <a:r>
              <a:rPr lang="da-DK" sz="1600" dirty="0"/>
              <a:t>- DIGITALT – SOMMERINTERVIEWER - HVAD ER EN LYSTBÅDEHAVN VÆRD?</a:t>
            </a:r>
          </a:p>
          <a:p>
            <a:endParaRPr lang="da-DK" sz="1600" dirty="0"/>
          </a:p>
          <a:p>
            <a:r>
              <a:rPr lang="da-DK" dirty="0"/>
              <a:t>FORELØBIGT RESULTAT</a:t>
            </a:r>
            <a:br>
              <a:rPr lang="da-DK" dirty="0"/>
            </a:br>
            <a:r>
              <a:rPr lang="da-DK" dirty="0"/>
              <a:t>- </a:t>
            </a:r>
            <a:r>
              <a:rPr lang="da-DK" sz="1600" dirty="0"/>
              <a:t>DET SAGDE GÆSTERNE</a:t>
            </a:r>
            <a:br>
              <a:rPr lang="da-DK" sz="1600" dirty="0"/>
            </a:br>
            <a:r>
              <a:rPr lang="da-DK" sz="1600" dirty="0"/>
              <a:t>-  DET VIRKER</a:t>
            </a:r>
            <a:br>
              <a:rPr lang="da-DK" sz="1600" dirty="0"/>
            </a:br>
            <a:r>
              <a:rPr lang="da-DK" sz="1600" dirty="0"/>
              <a:t>-  DET VIL DE GERNE HAVE</a:t>
            </a:r>
            <a:br>
              <a:rPr lang="da-DK" sz="1600" dirty="0"/>
            </a:br>
            <a:endParaRPr lang="da-DK" sz="1600" dirty="0"/>
          </a:p>
          <a:p>
            <a:r>
              <a:rPr lang="da-DK" dirty="0"/>
              <a:t>HVAD SÅ NU?</a:t>
            </a:r>
            <a:br>
              <a:rPr lang="da-DK" sz="1600" dirty="0"/>
            </a:br>
            <a:r>
              <a:rPr lang="da-DK" sz="1600" dirty="0"/>
              <a:t>- FÅ DET SIDSTE IND</a:t>
            </a:r>
            <a:br>
              <a:rPr lang="da-DK" sz="1600" dirty="0"/>
            </a:br>
            <a:r>
              <a:rPr lang="da-DK" sz="1600" dirty="0"/>
              <a:t>- GENNEMGÅ</a:t>
            </a:r>
            <a:br>
              <a:rPr lang="da-DK" sz="1600" dirty="0"/>
            </a:br>
            <a:r>
              <a:rPr lang="da-DK" sz="1600" dirty="0"/>
              <a:t>- POLITISK BEHANDLING</a:t>
            </a:r>
            <a:br>
              <a:rPr lang="da-DK" sz="1600" dirty="0"/>
            </a:br>
            <a:r>
              <a:rPr lang="da-DK" sz="1600" dirty="0"/>
              <a:t>- BRUGE I HAVNERÅDET</a:t>
            </a:r>
            <a:br>
              <a:rPr lang="da-DK" sz="1600" dirty="0"/>
            </a:br>
            <a:r>
              <a:rPr lang="da-DK" sz="1600" dirty="0"/>
              <a:t>- PRIORITERINGER</a:t>
            </a:r>
          </a:p>
          <a:p>
            <a:pPr marL="0" indent="0">
              <a:buNone/>
            </a:pPr>
            <a:endParaRPr lang="da-DK" sz="1600" dirty="0"/>
          </a:p>
        </p:txBody>
      </p:sp>
      <p:sp>
        <p:nvSpPr>
          <p:cNvPr id="4" name="Pladsholder til tekst 3">
            <a:extLst>
              <a:ext uri="{FF2B5EF4-FFF2-40B4-BE49-F238E27FC236}">
                <a16:creationId xmlns:a16="http://schemas.microsoft.com/office/drawing/2014/main" id="{EDC018AB-BF81-376B-32DA-9573BB10003E}"/>
              </a:ext>
            </a:extLst>
          </p:cNvPr>
          <p:cNvSpPr>
            <a:spLocks noGrp="1"/>
          </p:cNvSpPr>
          <p:nvPr>
            <p:ph type="body" sz="quarter" idx="12"/>
          </p:nvPr>
        </p:nvSpPr>
        <p:spPr/>
        <p:txBody>
          <a:bodyPr/>
          <a:lstStyle/>
          <a:p>
            <a:r>
              <a:rPr lang="da-DK" sz="3200" dirty="0"/>
              <a:t>2026 - DATAINDSAMLINGSÅRET</a:t>
            </a:r>
          </a:p>
        </p:txBody>
      </p:sp>
      <p:pic>
        <p:nvPicPr>
          <p:cNvPr id="1028" name="Picture 4">
            <a:extLst>
              <a:ext uri="{FF2B5EF4-FFF2-40B4-BE49-F238E27FC236}">
                <a16:creationId xmlns:a16="http://schemas.microsoft.com/office/drawing/2014/main" id="{85CD7DA8-EE43-F5FE-700D-F1B177A8E80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51920" y="3573016"/>
            <a:ext cx="4437032" cy="241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87649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tekst 2">
            <a:extLst>
              <a:ext uri="{FF2B5EF4-FFF2-40B4-BE49-F238E27FC236}">
                <a16:creationId xmlns:a16="http://schemas.microsoft.com/office/drawing/2014/main" id="{279E08C8-FC31-985A-F456-16BB64E6507D}"/>
              </a:ext>
            </a:extLst>
          </p:cNvPr>
          <p:cNvSpPr>
            <a:spLocks noGrp="1"/>
          </p:cNvSpPr>
          <p:nvPr>
            <p:ph type="body" sz="quarter" idx="16"/>
          </p:nvPr>
        </p:nvSpPr>
        <p:spPr>
          <a:xfrm>
            <a:off x="509032" y="1196752"/>
            <a:ext cx="8065149" cy="5409288"/>
          </a:xfrm>
        </p:spPr>
        <p:txBody>
          <a:bodyPr/>
          <a:lstStyle/>
          <a:p>
            <a:endParaRPr lang="da-DK" dirty="0"/>
          </a:p>
          <a:p>
            <a:r>
              <a:rPr lang="da-DK" dirty="0"/>
              <a:t>309 besvarelser fra ni havne</a:t>
            </a:r>
          </a:p>
          <a:p>
            <a:r>
              <a:rPr lang="da-DK" dirty="0"/>
              <a:t>77% i både – 21 % i autocampere – 7 % andet</a:t>
            </a:r>
          </a:p>
          <a:p>
            <a:r>
              <a:rPr lang="da-DK" dirty="0"/>
              <a:t>80% oplever tilstrækkelig dybgang</a:t>
            </a:r>
          </a:p>
          <a:p>
            <a:r>
              <a:rPr lang="da-DK" dirty="0"/>
              <a:t>87% er tilfredse med broernes tilstand</a:t>
            </a:r>
          </a:p>
          <a:p>
            <a:r>
              <a:rPr lang="da-DK" dirty="0"/>
              <a:t>48% er tilfredse med sanitetsfaciliteterne</a:t>
            </a:r>
          </a:p>
          <a:p>
            <a:r>
              <a:rPr lang="da-DK" dirty="0"/>
              <a:t>79% har hørt om 3 for 2 rabatordningen</a:t>
            </a:r>
          </a:p>
          <a:p>
            <a:r>
              <a:rPr lang="da-DK" dirty="0"/>
              <a:t>78% rejser uden børn</a:t>
            </a:r>
          </a:p>
          <a:p>
            <a:r>
              <a:rPr lang="da-DK" dirty="0"/>
              <a:t>30% er i kontakt med personalet</a:t>
            </a:r>
          </a:p>
          <a:p>
            <a:r>
              <a:rPr lang="da-DK" dirty="0"/>
              <a:t>79% scorer personalets service i top</a:t>
            </a:r>
          </a:p>
          <a:p>
            <a:r>
              <a:rPr lang="da-DK" dirty="0"/>
              <a:t>46% svarer at personlig service er vigtigt for valg af havn</a:t>
            </a:r>
          </a:p>
          <a:p>
            <a:r>
              <a:rPr lang="da-DK" dirty="0"/>
              <a:t>56% oplever prisniveauet passende – 21 % lidt højt</a:t>
            </a:r>
          </a:p>
          <a:p>
            <a:r>
              <a:rPr lang="da-DK" dirty="0"/>
              <a:t>75% vurderer deres samlede </a:t>
            </a:r>
            <a:r>
              <a:rPr lang="da-DK"/>
              <a:t>besøg over 6 (1 ud af 10)</a:t>
            </a:r>
            <a:endParaRPr lang="da-DK" dirty="0"/>
          </a:p>
        </p:txBody>
      </p:sp>
      <p:sp>
        <p:nvSpPr>
          <p:cNvPr id="4" name="Pladsholder til tekst 3">
            <a:extLst>
              <a:ext uri="{FF2B5EF4-FFF2-40B4-BE49-F238E27FC236}">
                <a16:creationId xmlns:a16="http://schemas.microsoft.com/office/drawing/2014/main" id="{144862DE-C556-F279-B25B-A90A2CA29A1B}"/>
              </a:ext>
            </a:extLst>
          </p:cNvPr>
          <p:cNvSpPr>
            <a:spLocks noGrp="1"/>
          </p:cNvSpPr>
          <p:nvPr>
            <p:ph type="body" sz="quarter" idx="12"/>
          </p:nvPr>
        </p:nvSpPr>
        <p:spPr/>
        <p:txBody>
          <a:bodyPr/>
          <a:lstStyle/>
          <a:p>
            <a:r>
              <a:rPr lang="da-DK" dirty="0"/>
              <a:t>DIGITAL INDSAMLING</a:t>
            </a:r>
          </a:p>
        </p:txBody>
      </p:sp>
    </p:spTree>
    <p:extLst>
      <p:ext uri="{BB962C8B-B14F-4D97-AF65-F5344CB8AC3E}">
        <p14:creationId xmlns:p14="http://schemas.microsoft.com/office/powerpoint/2010/main" val="30953476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tekst 2">
            <a:extLst>
              <a:ext uri="{FF2B5EF4-FFF2-40B4-BE49-F238E27FC236}">
                <a16:creationId xmlns:a16="http://schemas.microsoft.com/office/drawing/2014/main" id="{66D24E0C-8FBA-E8A8-A931-5E443AEDA04D}"/>
              </a:ext>
            </a:extLst>
          </p:cNvPr>
          <p:cNvSpPr>
            <a:spLocks noGrp="1"/>
          </p:cNvSpPr>
          <p:nvPr>
            <p:ph type="body" sz="quarter" idx="16"/>
          </p:nvPr>
        </p:nvSpPr>
        <p:spPr>
          <a:xfrm>
            <a:off x="702000" y="1340768"/>
            <a:ext cx="8118472" cy="4905232"/>
          </a:xfrm>
        </p:spPr>
        <p:txBody>
          <a:bodyPr/>
          <a:lstStyle/>
          <a:p>
            <a:r>
              <a:rPr lang="da-DK" dirty="0"/>
              <a:t>377 antal personlige interviews </a:t>
            </a:r>
          </a:p>
          <a:p>
            <a:r>
              <a:rPr lang="da-DK" dirty="0"/>
              <a:t>Er der dybt nok?</a:t>
            </a:r>
          </a:p>
          <a:p>
            <a:r>
              <a:rPr lang="da-DK" dirty="0"/>
              <a:t>97% er tilfreds med broernes tilstand</a:t>
            </a:r>
          </a:p>
          <a:p>
            <a:r>
              <a:rPr lang="da-DK" dirty="0"/>
              <a:t>I gennemsnit scorer havnepersonalet 9,4 ud af 10</a:t>
            </a:r>
          </a:p>
          <a:p>
            <a:r>
              <a:rPr lang="da-DK" dirty="0"/>
              <a:t>95 % mener priserne er rimelige</a:t>
            </a:r>
          </a:p>
          <a:p>
            <a:r>
              <a:rPr lang="da-DK" dirty="0"/>
              <a:t>Den gennemsnitlige vurdering af havnene er 8,2</a:t>
            </a:r>
          </a:p>
          <a:p>
            <a:r>
              <a:rPr lang="da-DK" dirty="0"/>
              <a:t>Hvordan hører gæsterne om vores havne?</a:t>
            </a:r>
            <a:br>
              <a:rPr lang="da-DK" dirty="0"/>
            </a:br>
            <a:r>
              <a:rPr lang="da-DK" dirty="0"/>
              <a:t>93% via apps – 65% har været der før – 35% via søkort</a:t>
            </a:r>
          </a:p>
          <a:p>
            <a:r>
              <a:rPr lang="da-DK" dirty="0"/>
              <a:t>3 for 2 – rabatordningen</a:t>
            </a:r>
            <a:br>
              <a:rPr lang="da-DK" dirty="0"/>
            </a:br>
            <a:r>
              <a:rPr lang="da-DK" dirty="0"/>
              <a:t>- 90% kender ordningen</a:t>
            </a:r>
            <a:br>
              <a:rPr lang="da-DK" dirty="0"/>
            </a:br>
            <a:r>
              <a:rPr lang="da-DK" dirty="0"/>
              <a:t>- 18,3% besøger os direkte grundet ordningen</a:t>
            </a:r>
            <a:br>
              <a:rPr lang="da-DK" dirty="0"/>
            </a:br>
            <a:r>
              <a:rPr lang="da-DK" dirty="0"/>
              <a:t>- 9,5% svarer rabatordningen kan forlænge deres ophold</a:t>
            </a:r>
            <a:br>
              <a:rPr lang="da-DK" dirty="0"/>
            </a:br>
            <a:r>
              <a:rPr lang="da-DK" dirty="0"/>
              <a:t>- 72,1 svarer at ordningen ikke er årsag til deres besøg </a:t>
            </a:r>
          </a:p>
        </p:txBody>
      </p:sp>
      <p:sp>
        <p:nvSpPr>
          <p:cNvPr id="4" name="Pladsholder til tekst 3">
            <a:extLst>
              <a:ext uri="{FF2B5EF4-FFF2-40B4-BE49-F238E27FC236}">
                <a16:creationId xmlns:a16="http://schemas.microsoft.com/office/drawing/2014/main" id="{D545B1DE-D668-6CF3-89C4-2A725742BB93}"/>
              </a:ext>
            </a:extLst>
          </p:cNvPr>
          <p:cNvSpPr>
            <a:spLocks noGrp="1"/>
          </p:cNvSpPr>
          <p:nvPr>
            <p:ph type="body" sz="quarter" idx="12"/>
          </p:nvPr>
        </p:nvSpPr>
        <p:spPr/>
        <p:txBody>
          <a:bodyPr/>
          <a:lstStyle/>
          <a:p>
            <a:r>
              <a:rPr lang="da-DK" dirty="0"/>
              <a:t>SOMMER INTERVIEWS </a:t>
            </a:r>
          </a:p>
        </p:txBody>
      </p:sp>
    </p:spTree>
    <p:extLst>
      <p:ext uri="{BB962C8B-B14F-4D97-AF65-F5344CB8AC3E}">
        <p14:creationId xmlns:p14="http://schemas.microsoft.com/office/powerpoint/2010/main" val="5428668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tekst 2">
            <a:extLst>
              <a:ext uri="{FF2B5EF4-FFF2-40B4-BE49-F238E27FC236}">
                <a16:creationId xmlns:a16="http://schemas.microsoft.com/office/drawing/2014/main" id="{2A5F4BFD-F47A-256C-F47E-680FA3560C9E}"/>
              </a:ext>
            </a:extLst>
          </p:cNvPr>
          <p:cNvSpPr>
            <a:spLocks noGrp="1"/>
          </p:cNvSpPr>
          <p:nvPr>
            <p:ph type="body" sz="quarter" idx="16"/>
          </p:nvPr>
        </p:nvSpPr>
        <p:spPr>
          <a:xfrm>
            <a:off x="702000" y="1196752"/>
            <a:ext cx="8118472" cy="5544616"/>
          </a:xfrm>
        </p:spPr>
        <p:txBody>
          <a:bodyPr/>
          <a:lstStyle/>
          <a:p>
            <a:r>
              <a:rPr lang="da-DK" dirty="0"/>
              <a:t>Toilet &amp; badfaciliteter	 </a:t>
            </a:r>
          </a:p>
          <a:p>
            <a:r>
              <a:rPr lang="da-DK" dirty="0"/>
              <a:t>Butiksudvalg (Klintholm)</a:t>
            </a:r>
          </a:p>
          <a:p>
            <a:r>
              <a:rPr lang="da-DK" dirty="0"/>
              <a:t>Bedre info om rabatordningen (kommentarspor)</a:t>
            </a:r>
          </a:p>
          <a:p>
            <a:r>
              <a:rPr lang="da-DK" dirty="0"/>
              <a:t>Tømning af </a:t>
            </a:r>
            <a:r>
              <a:rPr lang="da-DK" dirty="0" err="1"/>
              <a:t>gråvand</a:t>
            </a:r>
            <a:endParaRPr lang="da-DK" dirty="0"/>
          </a:p>
          <a:p>
            <a:r>
              <a:rPr lang="da-DK" dirty="0"/>
              <a:t>Skiltning af ledige/optagede pladser</a:t>
            </a:r>
          </a:p>
          <a:p>
            <a:r>
              <a:rPr lang="da-DK" dirty="0"/>
              <a:t>Wi-fi</a:t>
            </a:r>
          </a:p>
          <a:p>
            <a:r>
              <a:rPr lang="da-DK" dirty="0"/>
              <a:t>Vandhaner ved broerne</a:t>
            </a:r>
          </a:p>
          <a:p>
            <a:r>
              <a:rPr lang="da-DK" dirty="0"/>
              <a:t>Skilte om vanddybde og plads</a:t>
            </a:r>
          </a:p>
          <a:p>
            <a:r>
              <a:rPr lang="da-DK" dirty="0"/>
              <a:t>Ekstra rengøring i højtider (Stege &amp; Vordingborg)</a:t>
            </a:r>
          </a:p>
          <a:p>
            <a:r>
              <a:rPr lang="da-DK" dirty="0"/>
              <a:t>For lang afstand fra autocamperpladser til toiletter (Klintholm &amp; Vordingborg)</a:t>
            </a:r>
          </a:p>
          <a:p>
            <a:r>
              <a:rPr lang="da-DK" dirty="0"/>
              <a:t>Beklædning på siden af broerne</a:t>
            </a:r>
          </a:p>
          <a:p>
            <a:r>
              <a:rPr lang="da-DK" dirty="0"/>
              <a:t>Autocamper båse ved flere havne</a:t>
            </a:r>
          </a:p>
          <a:p>
            <a:r>
              <a:rPr lang="da-DK" dirty="0"/>
              <a:t>Rabat ordning ikke skal bruges 3 dage i træk</a:t>
            </a:r>
          </a:p>
          <a:p>
            <a:pPr marL="0" indent="0">
              <a:buNone/>
            </a:pPr>
            <a:endParaRPr lang="da-DK" dirty="0"/>
          </a:p>
        </p:txBody>
      </p:sp>
      <p:sp>
        <p:nvSpPr>
          <p:cNvPr id="4" name="Pladsholder til tekst 3">
            <a:extLst>
              <a:ext uri="{FF2B5EF4-FFF2-40B4-BE49-F238E27FC236}">
                <a16:creationId xmlns:a16="http://schemas.microsoft.com/office/drawing/2014/main" id="{D2514671-C335-7C9B-89C7-126CEBF445B6}"/>
              </a:ext>
            </a:extLst>
          </p:cNvPr>
          <p:cNvSpPr>
            <a:spLocks noGrp="1"/>
          </p:cNvSpPr>
          <p:nvPr>
            <p:ph type="body" sz="quarter" idx="12"/>
          </p:nvPr>
        </p:nvSpPr>
        <p:spPr/>
        <p:txBody>
          <a:bodyPr/>
          <a:lstStyle/>
          <a:p>
            <a:r>
              <a:rPr lang="da-DK" sz="2400" dirty="0"/>
              <a:t>FORSLAG TIL FORBEDRINGER (UNDER 5%)</a:t>
            </a:r>
          </a:p>
        </p:txBody>
      </p:sp>
    </p:spTree>
    <p:extLst>
      <p:ext uri="{BB962C8B-B14F-4D97-AF65-F5344CB8AC3E}">
        <p14:creationId xmlns:p14="http://schemas.microsoft.com/office/powerpoint/2010/main" val="32371867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tekst 3">
            <a:extLst>
              <a:ext uri="{FF2B5EF4-FFF2-40B4-BE49-F238E27FC236}">
                <a16:creationId xmlns:a16="http://schemas.microsoft.com/office/drawing/2014/main" id="{BE67E7F5-A050-9816-229F-70723D16BF90}"/>
              </a:ext>
            </a:extLst>
          </p:cNvPr>
          <p:cNvSpPr>
            <a:spLocks noGrp="1"/>
          </p:cNvSpPr>
          <p:nvPr>
            <p:ph type="body" sz="quarter" idx="12"/>
          </p:nvPr>
        </p:nvSpPr>
        <p:spPr/>
        <p:txBody>
          <a:bodyPr/>
          <a:lstStyle/>
          <a:p>
            <a:r>
              <a:rPr lang="da-DK" sz="2800" dirty="0"/>
              <a:t>DE TRE BEDSTE TING VED HVER HAVN</a:t>
            </a:r>
          </a:p>
        </p:txBody>
      </p:sp>
      <p:pic>
        <p:nvPicPr>
          <p:cNvPr id="5" name="table">
            <a:extLst>
              <a:ext uri="{FF2B5EF4-FFF2-40B4-BE49-F238E27FC236}">
                <a16:creationId xmlns:a16="http://schemas.microsoft.com/office/drawing/2014/main" id="{17F6FFC1-EFF3-C03F-A6FD-C84AB0A61453}"/>
              </a:ext>
            </a:extLst>
          </p:cNvPr>
          <p:cNvPicPr>
            <a:picLocks noChangeAspect="1"/>
          </p:cNvPicPr>
          <p:nvPr/>
        </p:nvPicPr>
        <p:blipFill>
          <a:blip r:embed="rId2"/>
          <a:stretch>
            <a:fillRect/>
          </a:stretch>
        </p:blipFill>
        <p:spPr>
          <a:xfrm>
            <a:off x="513746" y="1556792"/>
            <a:ext cx="8272593" cy="4392488"/>
          </a:xfrm>
          <a:prstGeom prst="rect">
            <a:avLst/>
          </a:prstGeom>
        </p:spPr>
      </p:pic>
    </p:spTree>
    <p:extLst>
      <p:ext uri="{BB962C8B-B14F-4D97-AF65-F5344CB8AC3E}">
        <p14:creationId xmlns:p14="http://schemas.microsoft.com/office/powerpoint/2010/main" val="7044720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tekst 3">
            <a:extLst>
              <a:ext uri="{FF2B5EF4-FFF2-40B4-BE49-F238E27FC236}">
                <a16:creationId xmlns:a16="http://schemas.microsoft.com/office/drawing/2014/main" id="{68938495-412B-D6E7-57A2-82D61E2F189B}"/>
              </a:ext>
            </a:extLst>
          </p:cNvPr>
          <p:cNvSpPr>
            <a:spLocks noGrp="1"/>
          </p:cNvSpPr>
          <p:nvPr>
            <p:ph type="body" sz="quarter" idx="12"/>
          </p:nvPr>
        </p:nvSpPr>
        <p:spPr/>
        <p:txBody>
          <a:bodyPr/>
          <a:lstStyle/>
          <a:p>
            <a:r>
              <a:rPr lang="da-DK" sz="1800" dirty="0"/>
              <a:t>GÆSTERNES ADFÆRD OG BEGRUNDELSE FOR VALG AF HAVN</a:t>
            </a:r>
          </a:p>
        </p:txBody>
      </p:sp>
      <p:sp>
        <p:nvSpPr>
          <p:cNvPr id="5" name="Undertitel 2">
            <a:extLst>
              <a:ext uri="{FF2B5EF4-FFF2-40B4-BE49-F238E27FC236}">
                <a16:creationId xmlns:a16="http://schemas.microsoft.com/office/drawing/2014/main" id="{40001112-14EE-D5C2-2694-EAF55F477604}"/>
              </a:ext>
            </a:extLst>
          </p:cNvPr>
          <p:cNvSpPr>
            <a:spLocks noGrp="1"/>
          </p:cNvSpPr>
          <p:nvPr>
            <p:ph type="body" sz="quarter" idx="16"/>
          </p:nvPr>
        </p:nvSpPr>
        <p:spPr>
          <a:xfrm>
            <a:off x="701675" y="1601788"/>
            <a:ext cx="7902575" cy="4643437"/>
          </a:xfrm>
        </p:spPr>
        <p:txBody>
          <a:bodyPr>
            <a:normAutofit fontScale="77500" lnSpcReduction="20000"/>
          </a:bodyPr>
          <a:lstStyle/>
          <a:p>
            <a:pPr marL="0" indent="0" algn="l">
              <a:buNone/>
            </a:pPr>
            <a:r>
              <a:rPr lang="da-DK" dirty="0"/>
              <a:t>UDENLANDSKE GÆSTER:</a:t>
            </a:r>
            <a:br>
              <a:rPr lang="da-DK" dirty="0"/>
            </a:br>
            <a:br>
              <a:rPr lang="da-DK" dirty="0"/>
            </a:br>
            <a:r>
              <a:rPr lang="da-DK" dirty="0"/>
              <a:t>Kigger vi på de udenlandske gæster, gælder det ofte, at vores havne fungerer som ophold på vejen til deres mere sydlige eller nordlige slutdestinationer. </a:t>
            </a:r>
            <a:br>
              <a:rPr lang="da-DK" dirty="0"/>
            </a:br>
            <a:br>
              <a:rPr lang="da-DK" dirty="0"/>
            </a:br>
            <a:r>
              <a:rPr lang="da-DK" dirty="0"/>
              <a:t>Selvom dette også kan være tilfældet for de danske gæster, ser vi i højere grad at vores havne er danskerens slutdestinationer.</a:t>
            </a:r>
          </a:p>
          <a:p>
            <a:pPr marL="0" indent="0" algn="l">
              <a:buNone/>
            </a:pPr>
            <a:endParaRPr lang="da-DK" dirty="0"/>
          </a:p>
          <a:p>
            <a:pPr marL="0" indent="0" algn="l">
              <a:buNone/>
            </a:pPr>
            <a:r>
              <a:rPr lang="da-DK" dirty="0"/>
              <a:t>DANSKE GÆSTER:</a:t>
            </a:r>
            <a:br>
              <a:rPr lang="da-DK" dirty="0"/>
            </a:br>
            <a:br>
              <a:rPr lang="da-DK" dirty="0"/>
            </a:br>
            <a:r>
              <a:rPr lang="da-DK" dirty="0"/>
              <a:t>Når de danske gæster bliver spurgt ind til, hvorfor de har valgt den pågældende havn, lægger de i højere grad vægt på oplevelser og aktiviteter i og omkring havnen. Det kan eksempelvis være ønsket om at opleve området, besøge lokale attraktioner eller benytte de faciliteter og tilbud, som havnen og lokalområdet har at byde på.</a:t>
            </a:r>
          </a:p>
          <a:p>
            <a:pPr marL="0" indent="0" algn="l">
              <a:buNone/>
            </a:pPr>
            <a:br>
              <a:rPr lang="da-DK" dirty="0"/>
            </a:br>
            <a:r>
              <a:rPr lang="da-DK" dirty="0"/>
              <a:t>Hvorimod de udenlandske gæster i højere grad har fokus på havnens beliggenhed, i forhold til deres videre rejse.</a:t>
            </a:r>
            <a:br>
              <a:rPr lang="da-DK" dirty="0"/>
            </a:br>
            <a:br>
              <a:rPr lang="da-DK" dirty="0"/>
            </a:br>
            <a:br>
              <a:rPr lang="da-DK" dirty="0"/>
            </a:br>
            <a:endParaRPr lang="da-DK" dirty="0"/>
          </a:p>
        </p:txBody>
      </p:sp>
    </p:spTree>
    <p:extLst>
      <p:ext uri="{BB962C8B-B14F-4D97-AF65-F5344CB8AC3E}">
        <p14:creationId xmlns:p14="http://schemas.microsoft.com/office/powerpoint/2010/main" val="23846786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Pladsholder til tekst 3">
            <a:extLst>
              <a:ext uri="{FF2B5EF4-FFF2-40B4-BE49-F238E27FC236}">
                <a16:creationId xmlns:a16="http://schemas.microsoft.com/office/drawing/2014/main" id="{92645474-8D11-D68B-8FA3-F220C4314B69}"/>
              </a:ext>
            </a:extLst>
          </p:cNvPr>
          <p:cNvSpPr>
            <a:spLocks noGrp="1"/>
          </p:cNvSpPr>
          <p:nvPr>
            <p:ph type="body" sz="quarter" idx="12"/>
          </p:nvPr>
        </p:nvSpPr>
        <p:spPr>
          <a:xfrm>
            <a:off x="702000" y="684000"/>
            <a:ext cx="7902575" cy="440744"/>
          </a:xfrm>
        </p:spPr>
        <p:txBody>
          <a:bodyPr/>
          <a:lstStyle/>
          <a:p>
            <a:r>
              <a:rPr lang="da-DK" sz="2800" dirty="0"/>
              <a:t>Hvad er en lystbådehavn værd?</a:t>
            </a:r>
          </a:p>
        </p:txBody>
      </p:sp>
      <p:sp>
        <p:nvSpPr>
          <p:cNvPr id="6" name="Tekstfelt 5">
            <a:extLst>
              <a:ext uri="{FF2B5EF4-FFF2-40B4-BE49-F238E27FC236}">
                <a16:creationId xmlns:a16="http://schemas.microsoft.com/office/drawing/2014/main" id="{31C01F21-19A0-40ED-1147-A3559E049F4A}"/>
              </a:ext>
            </a:extLst>
          </p:cNvPr>
          <p:cNvSpPr txBox="1"/>
          <p:nvPr/>
        </p:nvSpPr>
        <p:spPr>
          <a:xfrm>
            <a:off x="539552" y="1196752"/>
            <a:ext cx="7632848" cy="2492990"/>
          </a:xfrm>
          <a:prstGeom prst="rect">
            <a:avLst/>
          </a:prstGeom>
          <a:noFill/>
        </p:spPr>
        <p:txBody>
          <a:bodyPr wrap="square">
            <a:spAutoFit/>
          </a:bodyPr>
          <a:lstStyle/>
          <a:p>
            <a:r>
              <a:rPr lang="da-DK" sz="1200" b="1" i="1" dirty="0">
                <a:solidFill>
                  <a:schemeClr val="accent1"/>
                </a:solidFill>
                <a:latin typeface="Calibi light"/>
              </a:rPr>
              <a:t>Baggrund</a:t>
            </a:r>
          </a:p>
          <a:p>
            <a:r>
              <a:rPr lang="da-DK" sz="1200" i="1" dirty="0">
                <a:solidFill>
                  <a:schemeClr val="accent1"/>
                </a:solidFill>
                <a:latin typeface="Calibi light"/>
              </a:rPr>
              <a:t>FLID har i samarbejde med </a:t>
            </a:r>
            <a:r>
              <a:rPr lang="da-DK" sz="1200" i="1" dirty="0" err="1">
                <a:solidFill>
                  <a:schemeClr val="accent1"/>
                </a:solidFill>
                <a:latin typeface="Calibi light"/>
              </a:rPr>
              <a:t>Realise</a:t>
            </a:r>
            <a:r>
              <a:rPr lang="da-DK" sz="1200" i="1" dirty="0">
                <a:solidFill>
                  <a:schemeClr val="accent1"/>
                </a:solidFill>
                <a:latin typeface="Calibi light"/>
              </a:rPr>
              <a:t> Danmark og </a:t>
            </a:r>
            <a:r>
              <a:rPr lang="da-DK" sz="1200" i="1" dirty="0" err="1">
                <a:solidFill>
                  <a:schemeClr val="accent1"/>
                </a:solidFill>
                <a:latin typeface="Calibi light"/>
              </a:rPr>
              <a:t>Hird&amp;Ko</a:t>
            </a:r>
            <a:r>
              <a:rPr lang="da-DK" sz="1200" i="1" dirty="0">
                <a:solidFill>
                  <a:schemeClr val="accent1"/>
                </a:solidFill>
                <a:latin typeface="Calibi light"/>
              </a:rPr>
              <a:t> udviklet en model til værdisætning af lystbådehavne. </a:t>
            </a:r>
            <a:br>
              <a:rPr lang="da-DK" sz="1200" i="1" dirty="0">
                <a:solidFill>
                  <a:schemeClr val="accent1"/>
                </a:solidFill>
                <a:latin typeface="Calibi light"/>
              </a:rPr>
            </a:br>
            <a:r>
              <a:rPr lang="da-DK" sz="1200" i="1" dirty="0">
                <a:solidFill>
                  <a:schemeClr val="accent1"/>
                </a:solidFill>
                <a:latin typeface="Calibi light"/>
              </a:rPr>
              <a:t>Vi indledte samarbejde i efteråret 2023.</a:t>
            </a:r>
          </a:p>
          <a:p>
            <a:endParaRPr lang="da-DK" sz="1200" i="1" dirty="0">
              <a:solidFill>
                <a:schemeClr val="accent1"/>
              </a:solidFill>
              <a:latin typeface="Calibi light"/>
            </a:endParaRPr>
          </a:p>
          <a:p>
            <a:r>
              <a:rPr lang="da-DK" sz="1200" i="1" dirty="0">
                <a:solidFill>
                  <a:schemeClr val="accent1"/>
                </a:solidFill>
                <a:latin typeface="Calibi light"/>
              </a:rPr>
              <a:t>Baggrunden er, at vi i dag ofte mangler konkret viden om, hvilket aktiv en lystbådehavn er. Hvad sker der på lystbådehavnen og hvor mange arbejdspladser og kommunale skatteindtægter skaber den? Sætter de lokale pris på den? Bidrager den til at øge livskvaliteten og bosætningen i lokalområdet? Dette er blot nogle af de mange spørgsmål, som modellen belyser. </a:t>
            </a:r>
          </a:p>
          <a:p>
            <a:endParaRPr lang="da-DK" sz="1200" i="1" dirty="0">
              <a:solidFill>
                <a:schemeClr val="accent1"/>
              </a:solidFill>
              <a:latin typeface="Calibi light"/>
            </a:endParaRPr>
          </a:p>
          <a:p>
            <a:r>
              <a:rPr lang="da-DK" sz="1200" i="1" dirty="0">
                <a:solidFill>
                  <a:schemeClr val="accent1"/>
                </a:solidFill>
                <a:latin typeface="Calibi light"/>
              </a:rPr>
              <a:t>Modellen har to dimensioner, som vi har kaldt:</a:t>
            </a:r>
          </a:p>
          <a:p>
            <a:pPr marL="257175" indent="-257175">
              <a:buFont typeface="Arial" panose="020B0604020202020204" pitchFamily="34" charset="0"/>
              <a:buAutoNum type="arabicPeriod"/>
            </a:pPr>
            <a:r>
              <a:rPr lang="da-DK" sz="1200" i="1" dirty="0">
                <a:solidFill>
                  <a:schemeClr val="accent1"/>
                </a:solidFill>
                <a:latin typeface="Calibi light"/>
              </a:rPr>
              <a:t>Livet på lystbådehavnen</a:t>
            </a:r>
          </a:p>
          <a:p>
            <a:pPr marL="257175" indent="-257175">
              <a:buFont typeface="Arial" panose="020B0604020202020204" pitchFamily="34" charset="0"/>
              <a:buAutoNum type="arabicPeriod"/>
            </a:pPr>
            <a:r>
              <a:rPr lang="da-DK" sz="1200" i="1" dirty="0">
                <a:solidFill>
                  <a:schemeClr val="accent1"/>
                </a:solidFill>
                <a:latin typeface="Calibi light"/>
              </a:rPr>
              <a:t>Økonomien i lystbådehavnen</a:t>
            </a:r>
          </a:p>
          <a:p>
            <a:pPr marL="257175" indent="-257175">
              <a:buFont typeface="Arial" panose="020B0604020202020204" pitchFamily="34" charset="0"/>
              <a:buAutoNum type="arabicPeriod"/>
            </a:pPr>
            <a:endParaRPr lang="da-DK" sz="1200" i="1" dirty="0">
              <a:solidFill>
                <a:schemeClr val="accent1"/>
              </a:solidFill>
              <a:latin typeface="Calibi light"/>
            </a:endParaRPr>
          </a:p>
        </p:txBody>
      </p:sp>
      <p:sp>
        <p:nvSpPr>
          <p:cNvPr id="8" name="Tekstfelt 7">
            <a:extLst>
              <a:ext uri="{FF2B5EF4-FFF2-40B4-BE49-F238E27FC236}">
                <a16:creationId xmlns:a16="http://schemas.microsoft.com/office/drawing/2014/main" id="{C9B5556B-5004-8BE7-DB91-EF66938FEA65}"/>
              </a:ext>
            </a:extLst>
          </p:cNvPr>
          <p:cNvSpPr txBox="1"/>
          <p:nvPr/>
        </p:nvSpPr>
        <p:spPr>
          <a:xfrm>
            <a:off x="467544" y="3861048"/>
            <a:ext cx="7560840" cy="1938992"/>
          </a:xfrm>
          <a:prstGeom prst="rect">
            <a:avLst/>
          </a:prstGeom>
          <a:noFill/>
        </p:spPr>
        <p:txBody>
          <a:bodyPr wrap="square">
            <a:spAutoFit/>
          </a:bodyPr>
          <a:lstStyle/>
          <a:p>
            <a:pPr marL="0" marR="0" lvl="0" indent="0" defTabSz="914400" eaLnBrk="1" latinLnBrk="0" hangingPunct="1">
              <a:lnSpc>
                <a:spcPct val="100000"/>
              </a:lnSpc>
              <a:buClrTx/>
              <a:buSzTx/>
              <a:buFont typeface="Arial" panose="020B0604020202020204" pitchFamily="34" charset="0"/>
              <a:buNone/>
              <a:tabLst/>
              <a:defRPr/>
            </a:pPr>
            <a:r>
              <a:rPr lang="da-DK" sz="1200" b="1" i="1" dirty="0">
                <a:solidFill>
                  <a:schemeClr val="accent1"/>
                </a:solidFill>
                <a:latin typeface="Calibi light"/>
              </a:rPr>
              <a:t>Anvendelse</a:t>
            </a:r>
          </a:p>
          <a:p>
            <a:pPr marL="0" marR="0" lvl="0" indent="0" defTabSz="914400" eaLnBrk="1" latinLnBrk="0" hangingPunct="1">
              <a:lnSpc>
                <a:spcPct val="100000"/>
              </a:lnSpc>
              <a:buClrTx/>
              <a:buSzTx/>
              <a:buFont typeface="Arial" panose="020B0604020202020204" pitchFamily="34" charset="0"/>
              <a:buNone/>
              <a:tabLst/>
              <a:defRPr/>
            </a:pPr>
            <a:r>
              <a:rPr lang="da-DK" sz="1200" i="1" dirty="0">
                <a:solidFill>
                  <a:schemeClr val="accent1"/>
                </a:solidFill>
                <a:latin typeface="Calibi light"/>
              </a:rPr>
              <a:t>Modellen kan f.eks. anvendes i forhold til:</a:t>
            </a:r>
          </a:p>
          <a:p>
            <a:pPr marL="0" marR="0" lvl="0" indent="0" defTabSz="914400" eaLnBrk="1" latinLnBrk="0" hangingPunct="1">
              <a:lnSpc>
                <a:spcPct val="100000"/>
              </a:lnSpc>
              <a:buClrTx/>
              <a:buSzTx/>
              <a:buFont typeface="Arial" panose="020B0604020202020204" pitchFamily="34" charset="0"/>
              <a:buNone/>
              <a:tabLst/>
              <a:defRPr/>
            </a:pPr>
            <a:endParaRPr lang="da-DK" sz="1200" i="1" dirty="0">
              <a:solidFill>
                <a:schemeClr val="accent1"/>
              </a:solidFill>
              <a:latin typeface="Calibi light"/>
            </a:endParaRPr>
          </a:p>
          <a:p>
            <a:pPr marL="342900" marR="0" lvl="0" indent="-342900" defTabSz="914400" eaLnBrk="1" latinLnBrk="0" hangingPunct="1">
              <a:lnSpc>
                <a:spcPct val="100000"/>
              </a:lnSpc>
              <a:buClrTx/>
              <a:buSzTx/>
              <a:buFont typeface="+mj-lt"/>
              <a:buAutoNum type="arabicPeriod"/>
              <a:tabLst/>
              <a:defRPr/>
            </a:pPr>
            <a:r>
              <a:rPr lang="da-DK" sz="1200" i="1" dirty="0">
                <a:solidFill>
                  <a:schemeClr val="accent1"/>
                </a:solidFill>
                <a:latin typeface="Calibi light"/>
              </a:rPr>
              <a:t>Synliggørelse og forståelse af hvad en kommune investerer i – og hvilket afkast denne investering giver.</a:t>
            </a:r>
          </a:p>
          <a:p>
            <a:pPr marL="342900" marR="0" lvl="0" indent="-342900" defTabSz="914400" eaLnBrk="1" latinLnBrk="0" hangingPunct="1">
              <a:lnSpc>
                <a:spcPct val="100000"/>
              </a:lnSpc>
              <a:buClrTx/>
              <a:buSzTx/>
              <a:buFont typeface="+mj-lt"/>
              <a:buAutoNum type="arabicPeriod"/>
              <a:tabLst/>
              <a:defRPr/>
            </a:pPr>
            <a:r>
              <a:rPr lang="da-DK" sz="1200" i="1" dirty="0">
                <a:solidFill>
                  <a:schemeClr val="accent1"/>
                </a:solidFill>
                <a:latin typeface="Calibi light"/>
              </a:rPr>
              <a:t>Politisk opmærksomhed omkring den reelle værdi en lystbådehavn skaber for kommune / lokalområdet.</a:t>
            </a:r>
          </a:p>
          <a:p>
            <a:pPr marL="342900" marR="0" lvl="0" indent="-342900" defTabSz="914400" eaLnBrk="1" latinLnBrk="0" hangingPunct="1">
              <a:lnSpc>
                <a:spcPct val="100000"/>
              </a:lnSpc>
              <a:buClrTx/>
              <a:buSzTx/>
              <a:buFont typeface="+mj-lt"/>
              <a:buAutoNum type="arabicPeriod"/>
              <a:tabLst/>
              <a:defRPr/>
            </a:pPr>
            <a:r>
              <a:rPr lang="da-DK" sz="1200" i="1" dirty="0">
                <a:solidFill>
                  <a:schemeClr val="accent1"/>
                </a:solidFill>
                <a:latin typeface="Calibi light"/>
              </a:rPr>
              <a:t>Tiltrækning af kommercielle investorer.</a:t>
            </a:r>
          </a:p>
          <a:p>
            <a:pPr marL="342900" marR="0" lvl="0" indent="-342900" defTabSz="914400" eaLnBrk="1" latinLnBrk="0" hangingPunct="1">
              <a:lnSpc>
                <a:spcPct val="100000"/>
              </a:lnSpc>
              <a:buClrTx/>
              <a:buSzTx/>
              <a:buFont typeface="+mj-lt"/>
              <a:buAutoNum type="arabicPeriod"/>
              <a:tabLst/>
              <a:defRPr/>
            </a:pPr>
            <a:r>
              <a:rPr lang="da-DK" sz="1200" i="1" dirty="0">
                <a:solidFill>
                  <a:schemeClr val="accent1"/>
                </a:solidFill>
                <a:latin typeface="Calibi light"/>
              </a:rPr>
              <a:t>Platform for fondsansøgninger.</a:t>
            </a:r>
          </a:p>
          <a:p>
            <a:pPr marL="342900" marR="0" lvl="0" indent="-342900" defTabSz="914400" eaLnBrk="1" latinLnBrk="0" hangingPunct="1">
              <a:lnSpc>
                <a:spcPct val="100000"/>
              </a:lnSpc>
              <a:buClrTx/>
              <a:buSzTx/>
              <a:buFont typeface="+mj-lt"/>
              <a:buAutoNum type="arabicPeriod"/>
              <a:tabLst/>
              <a:defRPr/>
            </a:pPr>
            <a:r>
              <a:rPr lang="da-DK" sz="1200" i="1" dirty="0">
                <a:solidFill>
                  <a:schemeClr val="accent1"/>
                </a:solidFill>
                <a:latin typeface="Calibi light"/>
              </a:rPr>
              <a:t>Synliggørelse af lystbådehavnens betydning for bosætning og livskvalitet for lokalbefolkningen</a:t>
            </a:r>
          </a:p>
          <a:p>
            <a:pPr marL="342900" marR="0" lvl="0" indent="-342900" defTabSz="914400" eaLnBrk="1" latinLnBrk="0" hangingPunct="1">
              <a:lnSpc>
                <a:spcPct val="100000"/>
              </a:lnSpc>
              <a:buClrTx/>
              <a:buSzTx/>
              <a:buFont typeface="+mj-lt"/>
              <a:buAutoNum type="arabicPeriod"/>
              <a:tabLst/>
              <a:defRPr/>
            </a:pPr>
            <a:r>
              <a:rPr lang="da-DK" sz="1200" i="1" dirty="0">
                <a:solidFill>
                  <a:schemeClr val="accent1"/>
                </a:solidFill>
                <a:latin typeface="Calibi light"/>
              </a:rPr>
              <a:t>Grundlag for nye samarbejder og langsigtede udviklingsplaner.</a:t>
            </a:r>
          </a:p>
          <a:p>
            <a:pPr marL="342900" marR="0" lvl="0" indent="-342900" defTabSz="914400" eaLnBrk="1" latinLnBrk="0" hangingPunct="1">
              <a:lnSpc>
                <a:spcPct val="100000"/>
              </a:lnSpc>
              <a:buClrTx/>
              <a:buSzTx/>
              <a:buFont typeface="+mj-lt"/>
              <a:buAutoNum type="arabicPeriod"/>
              <a:tabLst/>
              <a:defRPr/>
            </a:pPr>
            <a:r>
              <a:rPr lang="da-DK" sz="1200" i="1" dirty="0">
                <a:solidFill>
                  <a:schemeClr val="accent1"/>
                </a:solidFill>
                <a:latin typeface="Calibi light"/>
              </a:rPr>
              <a:t>Nulpunktsmåling i forhold til den fremtidige udvikling.</a:t>
            </a:r>
          </a:p>
        </p:txBody>
      </p:sp>
    </p:spTree>
    <p:extLst>
      <p:ext uri="{BB962C8B-B14F-4D97-AF65-F5344CB8AC3E}">
        <p14:creationId xmlns:p14="http://schemas.microsoft.com/office/powerpoint/2010/main" val="3382908278"/>
      </p:ext>
    </p:extLst>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felt 2">
            <a:extLst>
              <a:ext uri="{FF2B5EF4-FFF2-40B4-BE49-F238E27FC236}">
                <a16:creationId xmlns:a16="http://schemas.microsoft.com/office/drawing/2014/main" id="{8B7F914D-D70C-0A78-80E7-1388DC60228A}"/>
              </a:ext>
            </a:extLst>
          </p:cNvPr>
          <p:cNvSpPr txBox="1"/>
          <p:nvPr/>
        </p:nvSpPr>
        <p:spPr>
          <a:xfrm>
            <a:off x="323528" y="829390"/>
            <a:ext cx="7416824" cy="954107"/>
          </a:xfrm>
          <a:prstGeom prst="rect">
            <a:avLst/>
          </a:prstGeom>
          <a:noFill/>
        </p:spPr>
        <p:txBody>
          <a:bodyPr wrap="square" rtlCol="0">
            <a:spAutoFit/>
          </a:bodyPr>
          <a:lstStyle/>
          <a:p>
            <a:r>
              <a:rPr lang="da-DK" sz="2800" b="1" dirty="0">
                <a:solidFill>
                  <a:schemeClr val="accent6">
                    <a:lumMod val="75000"/>
                  </a:schemeClr>
                </a:solidFill>
                <a:latin typeface="Calibi light"/>
              </a:rPr>
              <a:t>HVAD ER EN LYSTBÅDEHAVN VÆRD</a:t>
            </a:r>
          </a:p>
          <a:p>
            <a:r>
              <a:rPr lang="da-DK" sz="2800" b="1" dirty="0">
                <a:solidFill>
                  <a:schemeClr val="accent6">
                    <a:lumMod val="75000"/>
                  </a:schemeClr>
                </a:solidFill>
                <a:latin typeface="Calibi light"/>
              </a:rPr>
              <a:t>Økonomien i lystbådehavnen</a:t>
            </a:r>
          </a:p>
        </p:txBody>
      </p:sp>
      <p:sp>
        <p:nvSpPr>
          <p:cNvPr id="5" name="Tekstfelt 4">
            <a:extLst>
              <a:ext uri="{FF2B5EF4-FFF2-40B4-BE49-F238E27FC236}">
                <a16:creationId xmlns:a16="http://schemas.microsoft.com/office/drawing/2014/main" id="{0CDABB57-E994-F234-BACA-0BB6C82A1849}"/>
              </a:ext>
            </a:extLst>
          </p:cNvPr>
          <p:cNvSpPr txBox="1"/>
          <p:nvPr/>
        </p:nvSpPr>
        <p:spPr>
          <a:xfrm>
            <a:off x="415003" y="2473791"/>
            <a:ext cx="3785522" cy="2862322"/>
          </a:xfrm>
          <a:prstGeom prst="rect">
            <a:avLst/>
          </a:prstGeom>
          <a:noFill/>
        </p:spPr>
        <p:txBody>
          <a:bodyPr wrap="square">
            <a:spAutoFit/>
          </a:bodyPr>
          <a:lstStyle/>
          <a:p>
            <a:r>
              <a:rPr lang="da-DK" sz="1200" b="1" dirty="0">
                <a:solidFill>
                  <a:schemeClr val="accent1"/>
                </a:solidFill>
                <a:latin typeface="Calibi light"/>
              </a:rPr>
              <a:t>Analyser, f.eks.: </a:t>
            </a:r>
            <a:endParaRPr lang="da-DK" sz="1200" b="1" dirty="0">
              <a:solidFill>
                <a:schemeClr val="accent1"/>
              </a:solidFill>
              <a:highlight>
                <a:srgbClr val="FFFF00"/>
              </a:highlight>
              <a:latin typeface="Calibi light"/>
            </a:endParaRPr>
          </a:p>
          <a:p>
            <a:pPr marL="128588" indent="-128588">
              <a:buFont typeface="Arial" panose="020B0604020202020204" pitchFamily="34" charset="0"/>
              <a:buChar char="•"/>
            </a:pPr>
            <a:r>
              <a:rPr lang="da-DK" sz="1200" dirty="0">
                <a:solidFill>
                  <a:schemeClr val="accent1"/>
                </a:solidFill>
                <a:latin typeface="Calibi light"/>
              </a:rPr>
              <a:t>Hvor mange gæster har lystbådehavnen fordelt på gæstesejlere, autocampere m.v., samt gæster til events i lystbådehavnen?</a:t>
            </a:r>
          </a:p>
          <a:p>
            <a:pPr marL="128588" indent="-128588">
              <a:buFont typeface="Arial" panose="020B0604020202020204" pitchFamily="34" charset="0"/>
              <a:buChar char="•"/>
            </a:pPr>
            <a:endParaRPr lang="da-DK" sz="1200" dirty="0">
              <a:solidFill>
                <a:schemeClr val="accent1"/>
              </a:solidFill>
              <a:latin typeface="Calibi light"/>
            </a:endParaRPr>
          </a:p>
          <a:p>
            <a:pPr marL="128588" indent="-128588">
              <a:buFont typeface="Arial" panose="020B0604020202020204" pitchFamily="34" charset="0"/>
              <a:buChar char="•"/>
            </a:pPr>
            <a:r>
              <a:rPr lang="da-DK" sz="1200" dirty="0">
                <a:solidFill>
                  <a:schemeClr val="accent1"/>
                </a:solidFill>
                <a:latin typeface="Calibi light"/>
              </a:rPr>
              <a:t>Hvad bruger gæsterne penge på i området?</a:t>
            </a:r>
          </a:p>
          <a:p>
            <a:pPr marL="128588" indent="-128588">
              <a:buFont typeface="Arial" panose="020B0604020202020204" pitchFamily="34" charset="0"/>
              <a:buChar char="•"/>
            </a:pPr>
            <a:endParaRPr lang="da-DK" sz="1200" dirty="0">
              <a:solidFill>
                <a:schemeClr val="accent1"/>
              </a:solidFill>
              <a:latin typeface="Calibi light"/>
            </a:endParaRPr>
          </a:p>
          <a:p>
            <a:pPr marL="128588" indent="-128588">
              <a:buFont typeface="Arial" panose="020B0604020202020204" pitchFamily="34" charset="0"/>
              <a:buChar char="•"/>
            </a:pPr>
            <a:r>
              <a:rPr lang="da-DK" sz="1200" dirty="0">
                <a:solidFill>
                  <a:schemeClr val="accent1"/>
                </a:solidFill>
                <a:latin typeface="Calibi light"/>
              </a:rPr>
              <a:t>Hvilke arbejdspladser skabes i lystbådehavnen og i området som følge af lystbådehavnen?</a:t>
            </a:r>
          </a:p>
          <a:p>
            <a:pPr marL="128588" indent="-128588">
              <a:buFont typeface="Arial" panose="020B0604020202020204" pitchFamily="34" charset="0"/>
              <a:buChar char="•"/>
            </a:pPr>
            <a:endParaRPr lang="da-DK" sz="1200" dirty="0">
              <a:solidFill>
                <a:schemeClr val="accent1"/>
              </a:solidFill>
              <a:latin typeface="Calibi light"/>
            </a:endParaRPr>
          </a:p>
          <a:p>
            <a:pPr marL="128588" indent="-128588">
              <a:buFont typeface="Arial" panose="020B0604020202020204" pitchFamily="34" charset="0"/>
              <a:buChar char="•"/>
            </a:pPr>
            <a:r>
              <a:rPr lang="da-DK" sz="1200" dirty="0">
                <a:solidFill>
                  <a:schemeClr val="accent1"/>
                </a:solidFill>
                <a:latin typeface="Calibi light"/>
              </a:rPr>
              <a:t>Hvilke bosætning skaber lystbådehavnen i området? </a:t>
            </a:r>
          </a:p>
          <a:p>
            <a:pPr marL="128588" indent="-128588">
              <a:buFont typeface="Arial" panose="020B0604020202020204" pitchFamily="34" charset="0"/>
              <a:buChar char="•"/>
            </a:pPr>
            <a:endParaRPr lang="da-DK" sz="1200" dirty="0">
              <a:solidFill>
                <a:schemeClr val="accent1"/>
              </a:solidFill>
              <a:latin typeface="Calibi light"/>
            </a:endParaRPr>
          </a:p>
          <a:p>
            <a:pPr marL="128588" indent="-128588">
              <a:buFont typeface="Arial" panose="020B0604020202020204" pitchFamily="34" charset="0"/>
              <a:buChar char="•"/>
            </a:pPr>
            <a:r>
              <a:rPr lang="da-DK" sz="1200" dirty="0">
                <a:solidFill>
                  <a:schemeClr val="accent1"/>
                </a:solidFill>
                <a:latin typeface="Calibi light"/>
              </a:rPr>
              <a:t>Hvilke kommunale skatteindtægter / grundskyldsindtægter genererer lystbådehavnen?</a:t>
            </a:r>
          </a:p>
          <a:p>
            <a:pPr marL="128588" indent="-128588">
              <a:buFont typeface="Arial" panose="020B0604020202020204" pitchFamily="34" charset="0"/>
              <a:buChar char="•"/>
            </a:pPr>
            <a:endParaRPr lang="da-DK" sz="1200" dirty="0">
              <a:latin typeface="Calibi light"/>
            </a:endParaRPr>
          </a:p>
        </p:txBody>
      </p:sp>
      <p:sp>
        <p:nvSpPr>
          <p:cNvPr id="7" name="Tekstfelt 6">
            <a:extLst>
              <a:ext uri="{FF2B5EF4-FFF2-40B4-BE49-F238E27FC236}">
                <a16:creationId xmlns:a16="http://schemas.microsoft.com/office/drawing/2014/main" id="{45F4A4CF-4838-C02D-D720-8DAD80864BF4}"/>
              </a:ext>
            </a:extLst>
          </p:cNvPr>
          <p:cNvSpPr txBox="1"/>
          <p:nvPr/>
        </p:nvSpPr>
        <p:spPr>
          <a:xfrm>
            <a:off x="4558378" y="2473790"/>
            <a:ext cx="3785522" cy="3231654"/>
          </a:xfrm>
          <a:prstGeom prst="rect">
            <a:avLst/>
          </a:prstGeom>
          <a:noFill/>
        </p:spPr>
        <p:txBody>
          <a:bodyPr wrap="square">
            <a:spAutoFit/>
          </a:bodyPr>
          <a:lstStyle/>
          <a:p>
            <a:r>
              <a:rPr lang="da-DK" sz="1200" b="1" dirty="0">
                <a:solidFill>
                  <a:schemeClr val="accent1"/>
                </a:solidFill>
                <a:latin typeface="Calibi light"/>
              </a:rPr>
              <a:t>Resultater, f.eks.:</a:t>
            </a:r>
          </a:p>
          <a:p>
            <a:pPr marL="214313" indent="-214313">
              <a:buFont typeface="Arial" panose="020B0604020202020204" pitchFamily="34" charset="0"/>
              <a:buChar char="•"/>
            </a:pPr>
            <a:r>
              <a:rPr lang="da-DK" sz="1200" dirty="0">
                <a:solidFill>
                  <a:schemeClr val="accent1"/>
                </a:solidFill>
                <a:latin typeface="Calibi light"/>
              </a:rPr>
              <a:t>Gæster (antal pr. år)</a:t>
            </a:r>
          </a:p>
          <a:p>
            <a:pPr marL="214313" indent="-214313">
              <a:buFont typeface="Arial" panose="020B0604020202020204" pitchFamily="34" charset="0"/>
              <a:buChar char="•"/>
            </a:pPr>
            <a:endParaRPr lang="da-DK" sz="1200" dirty="0">
              <a:solidFill>
                <a:schemeClr val="accent1"/>
              </a:solidFill>
              <a:latin typeface="Calibi light"/>
            </a:endParaRPr>
          </a:p>
          <a:p>
            <a:pPr marL="214313" indent="-214313">
              <a:buFont typeface="Arial" panose="020B0604020202020204" pitchFamily="34" charset="0"/>
              <a:buChar char="•"/>
            </a:pPr>
            <a:r>
              <a:rPr lang="da-DK" sz="1200" dirty="0">
                <a:solidFill>
                  <a:schemeClr val="accent1"/>
                </a:solidFill>
                <a:latin typeface="Calibi light"/>
              </a:rPr>
              <a:t>Forbrug  (kr. pr. år)</a:t>
            </a:r>
          </a:p>
          <a:p>
            <a:pPr marL="214313" indent="-214313">
              <a:buFont typeface="Arial" panose="020B0604020202020204" pitchFamily="34" charset="0"/>
              <a:buChar char="•"/>
            </a:pPr>
            <a:endParaRPr lang="da-DK" sz="1200" dirty="0">
              <a:solidFill>
                <a:schemeClr val="accent1"/>
              </a:solidFill>
              <a:latin typeface="Calibi light"/>
            </a:endParaRPr>
          </a:p>
          <a:p>
            <a:pPr marL="214313" indent="-214313">
              <a:buFont typeface="Arial" panose="020B0604020202020204" pitchFamily="34" charset="0"/>
              <a:buChar char="•"/>
            </a:pPr>
            <a:r>
              <a:rPr lang="da-DK" sz="1200" dirty="0">
                <a:solidFill>
                  <a:schemeClr val="accent1"/>
                </a:solidFill>
                <a:latin typeface="Calibi light"/>
              </a:rPr>
              <a:t>Arbejdspladser (antal)</a:t>
            </a:r>
          </a:p>
          <a:p>
            <a:pPr marL="214313" indent="-214313">
              <a:buFont typeface="Arial" panose="020B0604020202020204" pitchFamily="34" charset="0"/>
              <a:buChar char="•"/>
            </a:pPr>
            <a:endParaRPr lang="da-DK" sz="1200" dirty="0">
              <a:solidFill>
                <a:schemeClr val="accent1"/>
              </a:solidFill>
              <a:latin typeface="Calibi light"/>
            </a:endParaRPr>
          </a:p>
          <a:p>
            <a:pPr marL="214313" indent="-214313">
              <a:buFont typeface="Arial" panose="020B0604020202020204" pitchFamily="34" charset="0"/>
              <a:buChar char="•"/>
            </a:pPr>
            <a:r>
              <a:rPr lang="da-DK" sz="1200" dirty="0">
                <a:solidFill>
                  <a:schemeClr val="accent1"/>
                </a:solidFill>
                <a:latin typeface="Calibi light"/>
              </a:rPr>
              <a:t>Bruttoværditilvækst (kr.)</a:t>
            </a:r>
          </a:p>
          <a:p>
            <a:pPr marL="214313" indent="-214313">
              <a:buFont typeface="Arial" panose="020B0604020202020204" pitchFamily="34" charset="0"/>
              <a:buChar char="•"/>
            </a:pPr>
            <a:endParaRPr lang="da-DK" sz="1200" dirty="0">
              <a:solidFill>
                <a:schemeClr val="accent1"/>
              </a:solidFill>
              <a:latin typeface="Calibi light"/>
            </a:endParaRPr>
          </a:p>
          <a:p>
            <a:pPr marL="214313" indent="-214313">
              <a:buFont typeface="Arial" panose="020B0604020202020204" pitchFamily="34" charset="0"/>
              <a:buChar char="•"/>
            </a:pPr>
            <a:r>
              <a:rPr lang="da-DK" sz="1200" dirty="0">
                <a:solidFill>
                  <a:schemeClr val="accent1"/>
                </a:solidFill>
                <a:latin typeface="Calibi light"/>
              </a:rPr>
              <a:t>Bosætning (antal nye borgere)</a:t>
            </a:r>
          </a:p>
          <a:p>
            <a:pPr marL="214313" indent="-214313">
              <a:buFont typeface="Arial" panose="020B0604020202020204" pitchFamily="34" charset="0"/>
              <a:buChar char="•"/>
            </a:pPr>
            <a:endParaRPr lang="da-DK" sz="1200" dirty="0">
              <a:solidFill>
                <a:schemeClr val="accent1"/>
              </a:solidFill>
              <a:latin typeface="Calibi light"/>
            </a:endParaRPr>
          </a:p>
          <a:p>
            <a:pPr marL="214313" indent="-214313">
              <a:buFont typeface="Arial" panose="020B0604020202020204" pitchFamily="34" charset="0"/>
              <a:buChar char="•"/>
            </a:pPr>
            <a:r>
              <a:rPr lang="da-DK" sz="1200" dirty="0">
                <a:solidFill>
                  <a:schemeClr val="accent1"/>
                </a:solidFill>
                <a:latin typeface="Calibi light"/>
              </a:rPr>
              <a:t>Kommunale skatteindtægter (kr. pr. år)</a:t>
            </a:r>
          </a:p>
          <a:p>
            <a:pPr marL="214313" indent="-214313">
              <a:buFont typeface="Arial" panose="020B0604020202020204" pitchFamily="34" charset="0"/>
              <a:buChar char="•"/>
            </a:pPr>
            <a:endParaRPr lang="da-DK" sz="1200" dirty="0">
              <a:solidFill>
                <a:schemeClr val="accent1"/>
              </a:solidFill>
              <a:latin typeface="Calibi light"/>
            </a:endParaRPr>
          </a:p>
          <a:p>
            <a:pPr marL="214313" indent="-214313">
              <a:buFont typeface="Arial" panose="020B0604020202020204" pitchFamily="34" charset="0"/>
              <a:buChar char="•"/>
            </a:pPr>
            <a:r>
              <a:rPr lang="da-DK" sz="1200" dirty="0">
                <a:solidFill>
                  <a:schemeClr val="accent1"/>
                </a:solidFill>
                <a:latin typeface="Calibi light"/>
              </a:rPr>
              <a:t>Kommunale grundskyldsindtægter (kr. pr. år)</a:t>
            </a:r>
          </a:p>
          <a:p>
            <a:pPr marL="214313" indent="-214313">
              <a:buFont typeface="Arial" panose="020B0604020202020204" pitchFamily="34" charset="0"/>
              <a:buChar char="•"/>
            </a:pPr>
            <a:endParaRPr lang="da-DK" sz="1200" dirty="0">
              <a:solidFill>
                <a:schemeClr val="accent1"/>
              </a:solidFill>
              <a:latin typeface="Calibi light"/>
            </a:endParaRPr>
          </a:p>
          <a:p>
            <a:endParaRPr lang="da-DK" sz="1200" dirty="0">
              <a:solidFill>
                <a:schemeClr val="accent1"/>
              </a:solidFill>
              <a:latin typeface="Calibi light"/>
            </a:endParaRPr>
          </a:p>
          <a:p>
            <a:r>
              <a:rPr lang="da-DK" sz="1200" dirty="0">
                <a:latin typeface="Calibi light"/>
              </a:rPr>
              <a:t> </a:t>
            </a:r>
          </a:p>
        </p:txBody>
      </p:sp>
      <p:sp>
        <p:nvSpPr>
          <p:cNvPr id="4" name="Pil: højre 3">
            <a:extLst>
              <a:ext uri="{FF2B5EF4-FFF2-40B4-BE49-F238E27FC236}">
                <a16:creationId xmlns:a16="http://schemas.microsoft.com/office/drawing/2014/main" id="{BC67E57D-62B9-4A6F-1832-E3779F3CFFE4}"/>
              </a:ext>
            </a:extLst>
          </p:cNvPr>
          <p:cNvSpPr/>
          <p:nvPr/>
        </p:nvSpPr>
        <p:spPr>
          <a:xfrm>
            <a:off x="4208001" y="3241766"/>
            <a:ext cx="257175" cy="978694"/>
          </a:xfrm>
          <a:prstGeom prst="rightArrow">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39648305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felt 2">
            <a:extLst>
              <a:ext uri="{FF2B5EF4-FFF2-40B4-BE49-F238E27FC236}">
                <a16:creationId xmlns:a16="http://schemas.microsoft.com/office/drawing/2014/main" id="{8B7F914D-D70C-0A78-80E7-1388DC60228A}"/>
              </a:ext>
            </a:extLst>
          </p:cNvPr>
          <p:cNvSpPr txBox="1"/>
          <p:nvPr/>
        </p:nvSpPr>
        <p:spPr>
          <a:xfrm>
            <a:off x="415002" y="919956"/>
            <a:ext cx="7928898" cy="954107"/>
          </a:xfrm>
          <a:prstGeom prst="rect">
            <a:avLst/>
          </a:prstGeom>
          <a:noFill/>
        </p:spPr>
        <p:txBody>
          <a:bodyPr wrap="square" rtlCol="0">
            <a:spAutoFit/>
          </a:bodyPr>
          <a:lstStyle/>
          <a:p>
            <a:r>
              <a:rPr lang="da-DK" sz="2800" b="1" dirty="0">
                <a:solidFill>
                  <a:schemeClr val="accent6">
                    <a:lumMod val="75000"/>
                  </a:schemeClr>
                </a:solidFill>
                <a:latin typeface="Calibi light"/>
              </a:rPr>
              <a:t>HVAD ER EN LYSTBÅDEHAVN VÆRD</a:t>
            </a:r>
          </a:p>
          <a:p>
            <a:r>
              <a:rPr lang="da-DK" sz="2800" b="1" dirty="0">
                <a:solidFill>
                  <a:schemeClr val="accent6">
                    <a:lumMod val="75000"/>
                  </a:schemeClr>
                </a:solidFill>
                <a:latin typeface="Calibi light"/>
              </a:rPr>
              <a:t>Livet på lystbådehavnen</a:t>
            </a:r>
          </a:p>
        </p:txBody>
      </p:sp>
      <p:sp>
        <p:nvSpPr>
          <p:cNvPr id="5" name="Tekstfelt 4">
            <a:extLst>
              <a:ext uri="{FF2B5EF4-FFF2-40B4-BE49-F238E27FC236}">
                <a16:creationId xmlns:a16="http://schemas.microsoft.com/office/drawing/2014/main" id="{0CDABB57-E994-F234-BACA-0BB6C82A1849}"/>
              </a:ext>
            </a:extLst>
          </p:cNvPr>
          <p:cNvSpPr txBox="1"/>
          <p:nvPr/>
        </p:nvSpPr>
        <p:spPr>
          <a:xfrm>
            <a:off x="415003" y="2473791"/>
            <a:ext cx="3785522" cy="3046988"/>
          </a:xfrm>
          <a:prstGeom prst="rect">
            <a:avLst/>
          </a:prstGeom>
          <a:noFill/>
        </p:spPr>
        <p:txBody>
          <a:bodyPr wrap="square">
            <a:spAutoFit/>
          </a:bodyPr>
          <a:lstStyle/>
          <a:p>
            <a:r>
              <a:rPr lang="da-DK" sz="1200" b="1" dirty="0">
                <a:solidFill>
                  <a:schemeClr val="accent1"/>
                </a:solidFill>
                <a:latin typeface="Calibi light"/>
              </a:rPr>
              <a:t>Analyser, f.eks.: </a:t>
            </a:r>
            <a:endParaRPr lang="da-DK" sz="1200" b="1" dirty="0">
              <a:solidFill>
                <a:schemeClr val="accent1"/>
              </a:solidFill>
              <a:highlight>
                <a:srgbClr val="FFFF00"/>
              </a:highlight>
              <a:latin typeface="Calibi light"/>
            </a:endParaRPr>
          </a:p>
          <a:p>
            <a:pPr marL="128588" indent="-128588">
              <a:buFont typeface="Arial" panose="020B0604020202020204" pitchFamily="34" charset="0"/>
              <a:buChar char="•"/>
            </a:pPr>
            <a:r>
              <a:rPr lang="da-DK" sz="1200" dirty="0">
                <a:solidFill>
                  <a:schemeClr val="accent1"/>
                </a:solidFill>
                <a:latin typeface="Calibi light"/>
              </a:rPr>
              <a:t>Hvem er interessenterne – direkte og indirekte? Hvordan bruger de lystbådehavnen i dag og hvorfor? </a:t>
            </a:r>
          </a:p>
          <a:p>
            <a:pPr marL="128588" indent="-128588">
              <a:buFont typeface="Arial" panose="020B0604020202020204" pitchFamily="34" charset="0"/>
              <a:buChar char="•"/>
            </a:pPr>
            <a:endParaRPr lang="da-DK" sz="1200" dirty="0">
              <a:solidFill>
                <a:schemeClr val="accent1"/>
              </a:solidFill>
              <a:latin typeface="Calibi light"/>
            </a:endParaRPr>
          </a:p>
          <a:p>
            <a:pPr marL="128588" indent="-128588">
              <a:buFont typeface="Arial" panose="020B0604020202020204" pitchFamily="34" charset="0"/>
              <a:buChar char="•"/>
            </a:pPr>
            <a:r>
              <a:rPr lang="da-DK" sz="1200" dirty="0">
                <a:solidFill>
                  <a:schemeClr val="accent1"/>
                </a:solidFill>
                <a:latin typeface="Calibi light"/>
              </a:rPr>
              <a:t>Hvilke oplevelser tilbyder lystbådehavnen – hele året rundt?</a:t>
            </a:r>
          </a:p>
          <a:p>
            <a:pPr marL="128588" indent="-128588">
              <a:buFont typeface="Arial" panose="020B0604020202020204" pitchFamily="34" charset="0"/>
              <a:buChar char="•"/>
            </a:pPr>
            <a:endParaRPr lang="da-DK" sz="1200" dirty="0">
              <a:solidFill>
                <a:schemeClr val="accent1"/>
              </a:solidFill>
              <a:latin typeface="Calibi light"/>
            </a:endParaRPr>
          </a:p>
          <a:p>
            <a:pPr marL="128588" indent="-128588">
              <a:buFont typeface="Arial" panose="020B0604020202020204" pitchFamily="34" charset="0"/>
              <a:buChar char="•"/>
            </a:pPr>
            <a:r>
              <a:rPr lang="da-DK" sz="1200" dirty="0">
                <a:solidFill>
                  <a:schemeClr val="accent1"/>
                </a:solidFill>
                <a:latin typeface="Calibi light"/>
              </a:rPr>
              <a:t>Hvilken rolle spiller lystbådehavnen for turismen? For byen? For borgerne?</a:t>
            </a:r>
          </a:p>
          <a:p>
            <a:pPr marL="128588" indent="-128588">
              <a:buFont typeface="Arial" panose="020B0604020202020204" pitchFamily="34" charset="0"/>
              <a:buChar char="•"/>
            </a:pPr>
            <a:endParaRPr lang="da-DK" sz="1200" dirty="0">
              <a:solidFill>
                <a:schemeClr val="accent1"/>
              </a:solidFill>
              <a:latin typeface="Calibi light"/>
            </a:endParaRPr>
          </a:p>
          <a:p>
            <a:pPr marL="128588" indent="-128588">
              <a:buFont typeface="Arial" panose="020B0604020202020204" pitchFamily="34" charset="0"/>
              <a:buChar char="•"/>
            </a:pPr>
            <a:r>
              <a:rPr lang="da-DK" sz="1200" dirty="0">
                <a:solidFill>
                  <a:schemeClr val="accent1"/>
                </a:solidFill>
                <a:latin typeface="Calibi light"/>
              </a:rPr>
              <a:t>Hvordan ankommer folk til lystbådehavnen, og hvordan bevæger de sig rundt?</a:t>
            </a:r>
          </a:p>
          <a:p>
            <a:pPr marL="128588" indent="-128588">
              <a:buFont typeface="Arial" panose="020B0604020202020204" pitchFamily="34" charset="0"/>
              <a:buChar char="•"/>
            </a:pPr>
            <a:endParaRPr lang="da-DK" sz="1200" dirty="0">
              <a:solidFill>
                <a:schemeClr val="accent1"/>
              </a:solidFill>
              <a:latin typeface="Calibi light"/>
            </a:endParaRPr>
          </a:p>
          <a:p>
            <a:pPr marL="128588" indent="-128588">
              <a:buFont typeface="Arial" panose="020B0604020202020204" pitchFamily="34" charset="0"/>
              <a:buChar char="•"/>
            </a:pPr>
            <a:r>
              <a:rPr lang="da-DK" sz="1200" dirty="0">
                <a:solidFill>
                  <a:schemeClr val="accent1"/>
                </a:solidFill>
                <a:latin typeface="Calibi light"/>
              </a:rPr>
              <a:t>Hvilke eksisterende planer for udvikling (i bred forstand) findes der?</a:t>
            </a:r>
          </a:p>
          <a:p>
            <a:pPr marL="128588" indent="-128588">
              <a:buFont typeface="Arial" panose="020B0604020202020204" pitchFamily="34" charset="0"/>
              <a:buChar char="•"/>
            </a:pPr>
            <a:endParaRPr lang="da-DK" sz="1200" dirty="0">
              <a:solidFill>
                <a:schemeClr val="accent1"/>
              </a:solidFill>
              <a:latin typeface="Calibi light"/>
            </a:endParaRPr>
          </a:p>
        </p:txBody>
      </p:sp>
      <p:sp>
        <p:nvSpPr>
          <p:cNvPr id="7" name="Tekstfelt 6">
            <a:extLst>
              <a:ext uri="{FF2B5EF4-FFF2-40B4-BE49-F238E27FC236}">
                <a16:creationId xmlns:a16="http://schemas.microsoft.com/office/drawing/2014/main" id="{45F4A4CF-4838-C02D-D720-8DAD80864BF4}"/>
              </a:ext>
            </a:extLst>
          </p:cNvPr>
          <p:cNvSpPr txBox="1"/>
          <p:nvPr/>
        </p:nvSpPr>
        <p:spPr>
          <a:xfrm>
            <a:off x="4558378" y="2473790"/>
            <a:ext cx="3785522" cy="3046988"/>
          </a:xfrm>
          <a:prstGeom prst="rect">
            <a:avLst/>
          </a:prstGeom>
          <a:noFill/>
        </p:spPr>
        <p:txBody>
          <a:bodyPr wrap="square">
            <a:spAutoFit/>
          </a:bodyPr>
          <a:lstStyle/>
          <a:p>
            <a:r>
              <a:rPr lang="da-DK" sz="1200" b="1" dirty="0">
                <a:solidFill>
                  <a:schemeClr val="accent1"/>
                </a:solidFill>
                <a:latin typeface="Calibi light"/>
              </a:rPr>
              <a:t>Resultater, f.eks.:</a:t>
            </a:r>
          </a:p>
          <a:p>
            <a:pPr marL="214313" indent="-214313">
              <a:buFont typeface="Arial" panose="020B0604020202020204" pitchFamily="34" charset="0"/>
              <a:buChar char="•"/>
            </a:pPr>
            <a:r>
              <a:rPr lang="da-DK" sz="1200" dirty="0">
                <a:solidFill>
                  <a:schemeClr val="accent1"/>
                </a:solidFill>
                <a:latin typeface="Calibi light"/>
              </a:rPr>
              <a:t>Forståelse for interessenterne og deres brug af og holdninger til lystbådehavnen – i dag og i fremtiden</a:t>
            </a:r>
          </a:p>
          <a:p>
            <a:pPr marL="214313" indent="-214313">
              <a:buFont typeface="Arial" panose="020B0604020202020204" pitchFamily="34" charset="0"/>
              <a:buChar char="•"/>
            </a:pPr>
            <a:endParaRPr lang="da-DK" sz="1200" dirty="0">
              <a:solidFill>
                <a:schemeClr val="accent1"/>
              </a:solidFill>
              <a:latin typeface="Calibi light"/>
            </a:endParaRPr>
          </a:p>
          <a:p>
            <a:pPr marL="214313" indent="-214313">
              <a:buFont typeface="Arial" panose="020B0604020202020204" pitchFamily="34" charset="0"/>
              <a:buChar char="•"/>
            </a:pPr>
            <a:r>
              <a:rPr lang="da-DK" sz="1200" dirty="0" err="1">
                <a:solidFill>
                  <a:schemeClr val="accent1"/>
                </a:solidFill>
                <a:latin typeface="Calibi light"/>
              </a:rPr>
              <a:t>Mapping</a:t>
            </a:r>
            <a:r>
              <a:rPr lang="da-DK" sz="1200" dirty="0">
                <a:solidFill>
                  <a:schemeClr val="accent1"/>
                </a:solidFill>
                <a:latin typeface="Calibi light"/>
              </a:rPr>
              <a:t> af samarbejdsrelationer</a:t>
            </a:r>
          </a:p>
          <a:p>
            <a:pPr marL="214313" indent="-214313">
              <a:buFont typeface="Arial" panose="020B0604020202020204" pitchFamily="34" charset="0"/>
              <a:buChar char="•"/>
            </a:pPr>
            <a:endParaRPr lang="da-DK" sz="1200" dirty="0">
              <a:solidFill>
                <a:schemeClr val="accent1"/>
              </a:solidFill>
              <a:latin typeface="Calibi light"/>
            </a:endParaRPr>
          </a:p>
          <a:p>
            <a:pPr marL="214313" indent="-214313">
              <a:buFont typeface="Arial" panose="020B0604020202020204" pitchFamily="34" charset="0"/>
              <a:buChar char="•"/>
            </a:pPr>
            <a:r>
              <a:rPr lang="da-DK" sz="1200" dirty="0">
                <a:solidFill>
                  <a:schemeClr val="accent1"/>
                </a:solidFill>
                <a:latin typeface="Calibi light"/>
              </a:rPr>
              <a:t>Årshjul</a:t>
            </a:r>
          </a:p>
          <a:p>
            <a:pPr marL="214313" indent="-214313">
              <a:buFont typeface="Arial" panose="020B0604020202020204" pitchFamily="34" charset="0"/>
              <a:buChar char="•"/>
            </a:pPr>
            <a:endParaRPr lang="da-DK" sz="1200" dirty="0">
              <a:solidFill>
                <a:schemeClr val="accent1"/>
              </a:solidFill>
              <a:latin typeface="Calibi light"/>
            </a:endParaRPr>
          </a:p>
          <a:p>
            <a:pPr marL="214313" indent="-214313">
              <a:buFont typeface="Arial" panose="020B0604020202020204" pitchFamily="34" charset="0"/>
              <a:buChar char="•"/>
            </a:pPr>
            <a:r>
              <a:rPr lang="da-DK" sz="1200" dirty="0">
                <a:solidFill>
                  <a:schemeClr val="accent1"/>
                </a:solidFill>
                <a:latin typeface="Calibi light"/>
              </a:rPr>
              <a:t>Oplevelsesprofil – inkl. identifikation af potentialer</a:t>
            </a:r>
          </a:p>
          <a:p>
            <a:pPr marL="214313" indent="-214313">
              <a:buFont typeface="Arial" panose="020B0604020202020204" pitchFamily="34" charset="0"/>
              <a:buChar char="•"/>
            </a:pPr>
            <a:endParaRPr lang="da-DK" sz="1200" dirty="0">
              <a:solidFill>
                <a:schemeClr val="accent1"/>
              </a:solidFill>
              <a:latin typeface="Calibi light"/>
            </a:endParaRPr>
          </a:p>
          <a:p>
            <a:pPr marL="214313" indent="-214313">
              <a:buFont typeface="Arial" panose="020B0604020202020204" pitchFamily="34" charset="0"/>
              <a:buChar char="•"/>
            </a:pPr>
            <a:r>
              <a:rPr lang="da-DK" sz="1200" dirty="0">
                <a:solidFill>
                  <a:schemeClr val="accent1"/>
                </a:solidFill>
                <a:latin typeface="Calibi light"/>
              </a:rPr>
              <a:t>Turismestatus – og potentiale</a:t>
            </a:r>
          </a:p>
          <a:p>
            <a:pPr marL="214313" indent="-214313">
              <a:buFont typeface="Arial" panose="020B0604020202020204" pitchFamily="34" charset="0"/>
              <a:buChar char="•"/>
            </a:pPr>
            <a:endParaRPr lang="da-DK" sz="1200" dirty="0">
              <a:solidFill>
                <a:schemeClr val="accent1"/>
              </a:solidFill>
              <a:latin typeface="Calibi light"/>
            </a:endParaRPr>
          </a:p>
          <a:p>
            <a:pPr marL="214313" indent="-214313">
              <a:buFont typeface="Arial" panose="020B0604020202020204" pitchFamily="34" charset="0"/>
              <a:buChar char="•"/>
            </a:pPr>
            <a:r>
              <a:rPr lang="da-DK" sz="1200" dirty="0">
                <a:solidFill>
                  <a:schemeClr val="accent1"/>
                </a:solidFill>
                <a:latin typeface="Calibi light"/>
              </a:rPr>
              <a:t>Tilgængelighed og mobilitet – fokus på oplevelsesruter</a:t>
            </a:r>
          </a:p>
          <a:p>
            <a:pPr marL="214313" indent="-214313">
              <a:buFont typeface="Arial" panose="020B0604020202020204" pitchFamily="34" charset="0"/>
              <a:buChar char="•"/>
            </a:pPr>
            <a:endParaRPr lang="da-DK" sz="1200" dirty="0">
              <a:latin typeface="Calibi light"/>
            </a:endParaRPr>
          </a:p>
          <a:p>
            <a:endParaRPr lang="da-DK" sz="1200" dirty="0">
              <a:latin typeface="Calibi light"/>
            </a:endParaRPr>
          </a:p>
          <a:p>
            <a:r>
              <a:rPr lang="da-DK" sz="1200" dirty="0">
                <a:solidFill>
                  <a:schemeClr val="accent1">
                    <a:lumMod val="50000"/>
                  </a:schemeClr>
                </a:solidFill>
                <a:latin typeface="Calibi light"/>
              </a:rPr>
              <a:t> </a:t>
            </a:r>
          </a:p>
        </p:txBody>
      </p:sp>
      <p:sp>
        <p:nvSpPr>
          <p:cNvPr id="4" name="Pil: højre 3">
            <a:extLst>
              <a:ext uri="{FF2B5EF4-FFF2-40B4-BE49-F238E27FC236}">
                <a16:creationId xmlns:a16="http://schemas.microsoft.com/office/drawing/2014/main" id="{BC67E57D-62B9-4A6F-1832-E3779F3CFFE4}"/>
              </a:ext>
            </a:extLst>
          </p:cNvPr>
          <p:cNvSpPr/>
          <p:nvPr/>
        </p:nvSpPr>
        <p:spPr>
          <a:xfrm>
            <a:off x="4215145" y="3241766"/>
            <a:ext cx="257175" cy="978694"/>
          </a:xfrm>
          <a:prstGeom prst="rightArrow">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41702965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tekst 2">
            <a:extLst>
              <a:ext uri="{FF2B5EF4-FFF2-40B4-BE49-F238E27FC236}">
                <a16:creationId xmlns:a16="http://schemas.microsoft.com/office/drawing/2014/main" id="{51A62FCA-4E6D-9602-549D-ED5CFADDCA58}"/>
              </a:ext>
            </a:extLst>
          </p:cNvPr>
          <p:cNvSpPr>
            <a:spLocks noGrp="1"/>
          </p:cNvSpPr>
          <p:nvPr>
            <p:ph type="body" sz="quarter" idx="16"/>
          </p:nvPr>
        </p:nvSpPr>
        <p:spPr>
          <a:xfrm>
            <a:off x="702000" y="1602000"/>
            <a:ext cx="7740000" cy="4644000"/>
          </a:xfrm>
        </p:spPr>
        <p:txBody>
          <a:bodyPr/>
          <a:lstStyle/>
          <a:p>
            <a:endParaRPr lang="da-DK" dirty="0"/>
          </a:p>
        </p:txBody>
      </p:sp>
      <p:sp>
        <p:nvSpPr>
          <p:cNvPr id="4" name="Pladsholder til tekst 3">
            <a:extLst>
              <a:ext uri="{FF2B5EF4-FFF2-40B4-BE49-F238E27FC236}">
                <a16:creationId xmlns:a16="http://schemas.microsoft.com/office/drawing/2014/main" id="{9D3C9492-0872-AD95-D8EE-B2D3E3A80069}"/>
              </a:ext>
            </a:extLst>
          </p:cNvPr>
          <p:cNvSpPr>
            <a:spLocks noGrp="1"/>
          </p:cNvSpPr>
          <p:nvPr>
            <p:ph type="body" sz="quarter" idx="12"/>
          </p:nvPr>
        </p:nvSpPr>
        <p:spPr/>
        <p:txBody>
          <a:bodyPr/>
          <a:lstStyle/>
          <a:p>
            <a:r>
              <a:rPr lang="da-DK" dirty="0"/>
              <a:t>Husk at søg om tilskud</a:t>
            </a:r>
            <a:br>
              <a:rPr lang="da-DK" dirty="0"/>
            </a:br>
            <a:r>
              <a:rPr lang="da-DK" dirty="0"/>
              <a:t>- </a:t>
            </a:r>
            <a:r>
              <a:rPr lang="da-DK" sz="2800" dirty="0"/>
              <a:t>disse har modtaget i 2026</a:t>
            </a:r>
          </a:p>
        </p:txBody>
      </p:sp>
      <p:graphicFrame>
        <p:nvGraphicFramePr>
          <p:cNvPr id="5" name="Tabel 4">
            <a:extLst>
              <a:ext uri="{FF2B5EF4-FFF2-40B4-BE49-F238E27FC236}">
                <a16:creationId xmlns:a16="http://schemas.microsoft.com/office/drawing/2014/main" id="{A71C1099-1691-D157-0BF6-7EE99608E6E1}"/>
              </a:ext>
            </a:extLst>
          </p:cNvPr>
          <p:cNvGraphicFramePr>
            <a:graphicFrameLocks noGrp="1"/>
          </p:cNvGraphicFramePr>
          <p:nvPr>
            <p:extLst>
              <p:ext uri="{D42A27DB-BD31-4B8C-83A1-F6EECF244321}">
                <p14:modId xmlns:p14="http://schemas.microsoft.com/office/powerpoint/2010/main" val="108731844"/>
              </p:ext>
            </p:extLst>
          </p:nvPr>
        </p:nvGraphicFramePr>
        <p:xfrm>
          <a:off x="611560" y="1602000"/>
          <a:ext cx="7993015" cy="4851338"/>
        </p:xfrm>
        <a:graphic>
          <a:graphicData uri="http://schemas.openxmlformats.org/drawingml/2006/table">
            <a:tbl>
              <a:tblPr firstRow="1" firstCol="1" bandRow="1">
                <a:tableStyleId>{5C22544A-7EE6-4342-B048-85BDC9FD1C3A}</a:tableStyleId>
              </a:tblPr>
              <a:tblGrid>
                <a:gridCol w="2087084">
                  <a:extLst>
                    <a:ext uri="{9D8B030D-6E8A-4147-A177-3AD203B41FA5}">
                      <a16:colId xmlns:a16="http://schemas.microsoft.com/office/drawing/2014/main" val="1248167072"/>
                    </a:ext>
                  </a:extLst>
                </a:gridCol>
                <a:gridCol w="2080442">
                  <a:extLst>
                    <a:ext uri="{9D8B030D-6E8A-4147-A177-3AD203B41FA5}">
                      <a16:colId xmlns:a16="http://schemas.microsoft.com/office/drawing/2014/main" val="757080996"/>
                    </a:ext>
                  </a:extLst>
                </a:gridCol>
                <a:gridCol w="2074631">
                  <a:extLst>
                    <a:ext uri="{9D8B030D-6E8A-4147-A177-3AD203B41FA5}">
                      <a16:colId xmlns:a16="http://schemas.microsoft.com/office/drawing/2014/main" val="4629055"/>
                    </a:ext>
                  </a:extLst>
                </a:gridCol>
                <a:gridCol w="1750858">
                  <a:extLst>
                    <a:ext uri="{9D8B030D-6E8A-4147-A177-3AD203B41FA5}">
                      <a16:colId xmlns:a16="http://schemas.microsoft.com/office/drawing/2014/main" val="2986124854"/>
                    </a:ext>
                  </a:extLst>
                </a:gridCol>
              </a:tblGrid>
              <a:tr h="212480">
                <a:tc>
                  <a:txBody>
                    <a:bodyPr/>
                    <a:lstStyle/>
                    <a:p>
                      <a:pPr>
                        <a:lnSpc>
                          <a:spcPct val="115000"/>
                        </a:lnSpc>
                        <a:spcAft>
                          <a:spcPts val="800"/>
                        </a:spcAft>
                        <a:buNone/>
                      </a:pPr>
                      <a:r>
                        <a:rPr lang="da-DK" sz="1100" kern="100">
                          <a:effectLst/>
                        </a:rPr>
                        <a:t>Forening</a:t>
                      </a:r>
                      <a:endParaRPr lang="da-DK" sz="1000" kern="100">
                        <a:effectLst/>
                        <a:latin typeface="Aptos" panose="020B0004020202020204" pitchFamily="34" charset="0"/>
                        <a:ea typeface="Aptos" panose="020B0004020202020204" pitchFamily="34" charset="0"/>
                        <a:cs typeface="Times New Roman" panose="02020603050405020304" pitchFamily="18" charset="0"/>
                      </a:endParaRPr>
                    </a:p>
                  </a:txBody>
                  <a:tcPr marL="56023" marR="56023" marT="0" marB="0"/>
                </a:tc>
                <a:tc>
                  <a:txBody>
                    <a:bodyPr/>
                    <a:lstStyle/>
                    <a:p>
                      <a:pPr>
                        <a:lnSpc>
                          <a:spcPct val="115000"/>
                        </a:lnSpc>
                        <a:spcAft>
                          <a:spcPts val="800"/>
                        </a:spcAft>
                        <a:buNone/>
                      </a:pPr>
                      <a:r>
                        <a:rPr lang="da-DK" sz="1100" kern="100">
                          <a:effectLst/>
                        </a:rPr>
                        <a:t>Bevilling- kr</a:t>
                      </a:r>
                      <a:endParaRPr lang="da-DK" sz="1000" kern="100">
                        <a:effectLst/>
                        <a:latin typeface="Aptos" panose="020B0004020202020204" pitchFamily="34" charset="0"/>
                        <a:ea typeface="Aptos" panose="020B0004020202020204" pitchFamily="34" charset="0"/>
                        <a:cs typeface="Times New Roman" panose="02020603050405020304" pitchFamily="18" charset="0"/>
                      </a:endParaRPr>
                    </a:p>
                  </a:txBody>
                  <a:tcPr marL="56023" marR="56023" marT="0" marB="0"/>
                </a:tc>
                <a:tc>
                  <a:txBody>
                    <a:bodyPr/>
                    <a:lstStyle/>
                    <a:p>
                      <a:pPr>
                        <a:lnSpc>
                          <a:spcPct val="115000"/>
                        </a:lnSpc>
                        <a:spcAft>
                          <a:spcPts val="800"/>
                        </a:spcAft>
                        <a:buNone/>
                      </a:pPr>
                      <a:r>
                        <a:rPr lang="da-DK" sz="1100" kern="100">
                          <a:effectLst/>
                        </a:rPr>
                        <a:t>Aktivitet</a:t>
                      </a:r>
                      <a:endParaRPr lang="da-DK" sz="1000" kern="100">
                        <a:effectLst/>
                        <a:latin typeface="Aptos" panose="020B0004020202020204" pitchFamily="34" charset="0"/>
                        <a:ea typeface="Aptos" panose="020B0004020202020204" pitchFamily="34" charset="0"/>
                        <a:cs typeface="Times New Roman" panose="02020603050405020304" pitchFamily="18" charset="0"/>
                      </a:endParaRPr>
                    </a:p>
                  </a:txBody>
                  <a:tcPr marL="56023" marR="56023" marT="0" marB="0"/>
                </a:tc>
                <a:tc>
                  <a:txBody>
                    <a:bodyPr/>
                    <a:lstStyle/>
                    <a:p>
                      <a:pPr>
                        <a:lnSpc>
                          <a:spcPct val="115000"/>
                        </a:lnSpc>
                        <a:spcAft>
                          <a:spcPts val="800"/>
                        </a:spcAft>
                        <a:buNone/>
                      </a:pPr>
                      <a:r>
                        <a:rPr lang="da-DK" sz="1100" kern="100">
                          <a:effectLst/>
                        </a:rPr>
                        <a:t>Pulje</a:t>
                      </a:r>
                      <a:endParaRPr lang="da-DK" sz="1000" kern="100">
                        <a:effectLst/>
                        <a:latin typeface="Aptos" panose="020B0004020202020204" pitchFamily="34" charset="0"/>
                        <a:ea typeface="Aptos" panose="020B0004020202020204" pitchFamily="34" charset="0"/>
                        <a:cs typeface="Times New Roman" panose="02020603050405020304" pitchFamily="18" charset="0"/>
                      </a:endParaRPr>
                    </a:p>
                  </a:txBody>
                  <a:tcPr marL="56023" marR="56023" marT="0" marB="0"/>
                </a:tc>
                <a:extLst>
                  <a:ext uri="{0D108BD9-81ED-4DB2-BD59-A6C34878D82A}">
                    <a16:rowId xmlns:a16="http://schemas.microsoft.com/office/drawing/2014/main" val="3876076109"/>
                  </a:ext>
                </a:extLst>
              </a:tr>
              <a:tr h="212480">
                <a:tc>
                  <a:txBody>
                    <a:bodyPr/>
                    <a:lstStyle/>
                    <a:p>
                      <a:pPr>
                        <a:lnSpc>
                          <a:spcPct val="115000"/>
                        </a:lnSpc>
                        <a:spcAft>
                          <a:spcPts val="800"/>
                        </a:spcAft>
                        <a:buNone/>
                      </a:pPr>
                      <a:r>
                        <a:rPr lang="da-DK" sz="1100" kern="100">
                          <a:effectLst/>
                        </a:rPr>
                        <a:t> </a:t>
                      </a:r>
                      <a:endParaRPr lang="da-DK" sz="1000" kern="100">
                        <a:effectLst/>
                        <a:latin typeface="Aptos" panose="020B0004020202020204" pitchFamily="34" charset="0"/>
                        <a:ea typeface="Aptos" panose="020B0004020202020204" pitchFamily="34" charset="0"/>
                        <a:cs typeface="Times New Roman" panose="02020603050405020304" pitchFamily="18" charset="0"/>
                      </a:endParaRPr>
                    </a:p>
                  </a:txBody>
                  <a:tcPr marL="56023" marR="56023" marT="0" marB="0"/>
                </a:tc>
                <a:tc>
                  <a:txBody>
                    <a:bodyPr/>
                    <a:lstStyle/>
                    <a:p>
                      <a:pPr>
                        <a:lnSpc>
                          <a:spcPct val="115000"/>
                        </a:lnSpc>
                        <a:spcAft>
                          <a:spcPts val="800"/>
                        </a:spcAft>
                        <a:buNone/>
                      </a:pPr>
                      <a:r>
                        <a:rPr lang="da-DK" sz="1100" kern="100">
                          <a:effectLst/>
                        </a:rPr>
                        <a:t> </a:t>
                      </a:r>
                      <a:endParaRPr lang="da-DK" sz="1000" kern="100">
                        <a:effectLst/>
                        <a:latin typeface="Aptos" panose="020B0004020202020204" pitchFamily="34" charset="0"/>
                        <a:ea typeface="Aptos" panose="020B0004020202020204" pitchFamily="34" charset="0"/>
                        <a:cs typeface="Times New Roman" panose="02020603050405020304" pitchFamily="18" charset="0"/>
                      </a:endParaRPr>
                    </a:p>
                  </a:txBody>
                  <a:tcPr marL="56023" marR="56023" marT="0" marB="0"/>
                </a:tc>
                <a:tc>
                  <a:txBody>
                    <a:bodyPr/>
                    <a:lstStyle/>
                    <a:p>
                      <a:pPr>
                        <a:lnSpc>
                          <a:spcPct val="115000"/>
                        </a:lnSpc>
                        <a:spcAft>
                          <a:spcPts val="800"/>
                        </a:spcAft>
                        <a:buNone/>
                      </a:pPr>
                      <a:r>
                        <a:rPr lang="da-DK" sz="1100" kern="100">
                          <a:effectLst/>
                        </a:rPr>
                        <a:t> </a:t>
                      </a:r>
                      <a:endParaRPr lang="da-DK" sz="1000" kern="100">
                        <a:effectLst/>
                        <a:latin typeface="Aptos" panose="020B0004020202020204" pitchFamily="34" charset="0"/>
                        <a:ea typeface="Aptos" panose="020B0004020202020204" pitchFamily="34" charset="0"/>
                        <a:cs typeface="Times New Roman" panose="02020603050405020304" pitchFamily="18" charset="0"/>
                      </a:endParaRPr>
                    </a:p>
                  </a:txBody>
                  <a:tcPr marL="56023" marR="56023" marT="0" marB="0"/>
                </a:tc>
                <a:tc>
                  <a:txBody>
                    <a:bodyPr/>
                    <a:lstStyle/>
                    <a:p>
                      <a:pPr>
                        <a:lnSpc>
                          <a:spcPct val="115000"/>
                        </a:lnSpc>
                        <a:spcAft>
                          <a:spcPts val="800"/>
                        </a:spcAft>
                        <a:buNone/>
                      </a:pPr>
                      <a:r>
                        <a:rPr lang="da-DK" sz="1100" kern="100">
                          <a:effectLst/>
                        </a:rPr>
                        <a:t> </a:t>
                      </a:r>
                      <a:endParaRPr lang="da-DK" sz="1000" kern="100">
                        <a:effectLst/>
                        <a:latin typeface="Aptos" panose="020B0004020202020204" pitchFamily="34" charset="0"/>
                        <a:ea typeface="Aptos" panose="020B0004020202020204" pitchFamily="34" charset="0"/>
                        <a:cs typeface="Times New Roman" panose="02020603050405020304" pitchFamily="18" charset="0"/>
                      </a:endParaRPr>
                    </a:p>
                  </a:txBody>
                  <a:tcPr marL="56023" marR="56023" marT="0" marB="0"/>
                </a:tc>
                <a:extLst>
                  <a:ext uri="{0D108BD9-81ED-4DB2-BD59-A6C34878D82A}">
                    <a16:rowId xmlns:a16="http://schemas.microsoft.com/office/drawing/2014/main" val="2910876974"/>
                  </a:ext>
                </a:extLst>
              </a:tr>
              <a:tr h="342493">
                <a:tc>
                  <a:txBody>
                    <a:bodyPr/>
                    <a:lstStyle/>
                    <a:p>
                      <a:pPr>
                        <a:lnSpc>
                          <a:spcPct val="115000"/>
                        </a:lnSpc>
                        <a:spcAft>
                          <a:spcPts val="800"/>
                        </a:spcAft>
                        <a:buNone/>
                      </a:pPr>
                      <a:r>
                        <a:rPr lang="da-DK" sz="900" kern="100">
                          <a:effectLst/>
                        </a:rPr>
                        <a:t>Jungshoved Kirkehavn</a:t>
                      </a:r>
                      <a:endParaRPr lang="da-DK" sz="1000" kern="100">
                        <a:effectLst/>
                        <a:latin typeface="Aptos" panose="020B0004020202020204" pitchFamily="34" charset="0"/>
                        <a:ea typeface="Aptos" panose="020B0004020202020204" pitchFamily="34" charset="0"/>
                        <a:cs typeface="Times New Roman" panose="02020603050405020304" pitchFamily="18" charset="0"/>
                      </a:endParaRPr>
                    </a:p>
                  </a:txBody>
                  <a:tcPr marL="56023" marR="56023" marT="0" marB="0"/>
                </a:tc>
                <a:tc>
                  <a:txBody>
                    <a:bodyPr/>
                    <a:lstStyle/>
                    <a:p>
                      <a:pPr>
                        <a:lnSpc>
                          <a:spcPct val="115000"/>
                        </a:lnSpc>
                        <a:spcAft>
                          <a:spcPts val="800"/>
                        </a:spcAft>
                        <a:buNone/>
                      </a:pPr>
                      <a:r>
                        <a:rPr lang="da-DK" sz="900" kern="100">
                          <a:effectLst/>
                        </a:rPr>
                        <a:t>98.000</a:t>
                      </a:r>
                      <a:endParaRPr lang="da-DK" sz="1000" kern="100">
                        <a:effectLst/>
                        <a:latin typeface="Aptos" panose="020B0004020202020204" pitchFamily="34" charset="0"/>
                        <a:ea typeface="Aptos" panose="020B0004020202020204" pitchFamily="34" charset="0"/>
                        <a:cs typeface="Times New Roman" panose="02020603050405020304" pitchFamily="18" charset="0"/>
                      </a:endParaRPr>
                    </a:p>
                  </a:txBody>
                  <a:tcPr marL="56023" marR="56023" marT="0" marB="0"/>
                </a:tc>
                <a:tc>
                  <a:txBody>
                    <a:bodyPr/>
                    <a:lstStyle/>
                    <a:p>
                      <a:pPr>
                        <a:lnSpc>
                          <a:spcPct val="115000"/>
                        </a:lnSpc>
                        <a:spcAft>
                          <a:spcPts val="800"/>
                        </a:spcAft>
                        <a:buNone/>
                      </a:pPr>
                      <a:r>
                        <a:rPr lang="da-DK" sz="900" kern="100">
                          <a:effectLst/>
                        </a:rPr>
                        <a:t>Oprensning af Kirkehavn</a:t>
                      </a:r>
                      <a:endParaRPr lang="da-DK" sz="1000" kern="100">
                        <a:effectLst/>
                        <a:latin typeface="Aptos" panose="020B0004020202020204" pitchFamily="34" charset="0"/>
                        <a:ea typeface="Aptos" panose="020B0004020202020204" pitchFamily="34" charset="0"/>
                        <a:cs typeface="Times New Roman" panose="02020603050405020304" pitchFamily="18" charset="0"/>
                      </a:endParaRPr>
                    </a:p>
                  </a:txBody>
                  <a:tcPr marL="56023" marR="56023" marT="0" marB="0"/>
                </a:tc>
                <a:tc>
                  <a:txBody>
                    <a:bodyPr/>
                    <a:lstStyle/>
                    <a:p>
                      <a:pPr>
                        <a:lnSpc>
                          <a:spcPct val="115000"/>
                        </a:lnSpc>
                        <a:spcAft>
                          <a:spcPts val="800"/>
                        </a:spcAft>
                        <a:buNone/>
                      </a:pPr>
                      <a:r>
                        <a:rPr lang="da-DK" sz="900" kern="100">
                          <a:effectLst/>
                        </a:rPr>
                        <a:t>Strategisk Udviklingspulje</a:t>
                      </a:r>
                      <a:endParaRPr lang="da-DK" sz="1000" kern="100">
                        <a:effectLst/>
                        <a:latin typeface="Aptos" panose="020B0004020202020204" pitchFamily="34" charset="0"/>
                        <a:ea typeface="Aptos" panose="020B0004020202020204" pitchFamily="34" charset="0"/>
                        <a:cs typeface="Times New Roman" panose="02020603050405020304" pitchFamily="18" charset="0"/>
                      </a:endParaRPr>
                    </a:p>
                  </a:txBody>
                  <a:tcPr marL="56023" marR="56023" marT="0" marB="0"/>
                </a:tc>
                <a:extLst>
                  <a:ext uri="{0D108BD9-81ED-4DB2-BD59-A6C34878D82A}">
                    <a16:rowId xmlns:a16="http://schemas.microsoft.com/office/drawing/2014/main" val="1474229517"/>
                  </a:ext>
                </a:extLst>
              </a:tr>
              <a:tr h="342493">
                <a:tc>
                  <a:txBody>
                    <a:bodyPr/>
                    <a:lstStyle/>
                    <a:p>
                      <a:pPr>
                        <a:lnSpc>
                          <a:spcPct val="115000"/>
                        </a:lnSpc>
                        <a:spcAft>
                          <a:spcPts val="800"/>
                        </a:spcAft>
                        <a:buNone/>
                      </a:pPr>
                      <a:r>
                        <a:rPr lang="da-DK" sz="900" kern="100">
                          <a:effectLst/>
                        </a:rPr>
                        <a:t>M/S Havblik</a:t>
                      </a:r>
                      <a:endParaRPr lang="da-DK" sz="1000" kern="100">
                        <a:effectLst/>
                        <a:latin typeface="Aptos" panose="020B0004020202020204" pitchFamily="34" charset="0"/>
                        <a:ea typeface="Aptos" panose="020B0004020202020204" pitchFamily="34" charset="0"/>
                        <a:cs typeface="Times New Roman" panose="02020603050405020304" pitchFamily="18" charset="0"/>
                      </a:endParaRPr>
                    </a:p>
                  </a:txBody>
                  <a:tcPr marL="56023" marR="56023" marT="0" marB="0"/>
                </a:tc>
                <a:tc>
                  <a:txBody>
                    <a:bodyPr/>
                    <a:lstStyle/>
                    <a:p>
                      <a:pPr>
                        <a:lnSpc>
                          <a:spcPct val="115000"/>
                        </a:lnSpc>
                        <a:spcAft>
                          <a:spcPts val="800"/>
                        </a:spcAft>
                        <a:buNone/>
                      </a:pPr>
                      <a:r>
                        <a:rPr lang="da-DK" sz="900" kern="100">
                          <a:effectLst/>
                        </a:rPr>
                        <a:t>30.000</a:t>
                      </a:r>
                      <a:endParaRPr lang="da-DK" sz="1000" kern="100">
                        <a:effectLst/>
                        <a:latin typeface="Aptos" panose="020B0004020202020204" pitchFamily="34" charset="0"/>
                        <a:ea typeface="Aptos" panose="020B0004020202020204" pitchFamily="34" charset="0"/>
                        <a:cs typeface="Times New Roman" panose="02020603050405020304" pitchFamily="18" charset="0"/>
                      </a:endParaRPr>
                    </a:p>
                  </a:txBody>
                  <a:tcPr marL="56023" marR="56023" marT="0" marB="0"/>
                </a:tc>
                <a:tc>
                  <a:txBody>
                    <a:bodyPr/>
                    <a:lstStyle/>
                    <a:p>
                      <a:pPr>
                        <a:lnSpc>
                          <a:spcPct val="115000"/>
                        </a:lnSpc>
                        <a:spcAft>
                          <a:spcPts val="800"/>
                        </a:spcAft>
                        <a:buNone/>
                      </a:pPr>
                      <a:r>
                        <a:rPr lang="da-DK" sz="900" kern="100">
                          <a:effectLst/>
                        </a:rPr>
                        <a:t>Sommeraktiviteter på Hårbølle Havn</a:t>
                      </a:r>
                      <a:endParaRPr lang="da-DK" sz="1000" kern="100">
                        <a:effectLst/>
                        <a:latin typeface="Aptos" panose="020B0004020202020204" pitchFamily="34" charset="0"/>
                        <a:ea typeface="Aptos" panose="020B0004020202020204" pitchFamily="34" charset="0"/>
                        <a:cs typeface="Times New Roman" panose="02020603050405020304" pitchFamily="18" charset="0"/>
                      </a:endParaRPr>
                    </a:p>
                  </a:txBody>
                  <a:tcPr marL="56023" marR="56023" marT="0" marB="0"/>
                </a:tc>
                <a:tc>
                  <a:txBody>
                    <a:bodyPr/>
                    <a:lstStyle/>
                    <a:p>
                      <a:pPr>
                        <a:lnSpc>
                          <a:spcPct val="115000"/>
                        </a:lnSpc>
                        <a:spcAft>
                          <a:spcPts val="800"/>
                        </a:spcAft>
                        <a:buNone/>
                      </a:pPr>
                      <a:r>
                        <a:rPr lang="da-DK" sz="900" kern="100">
                          <a:effectLst/>
                        </a:rPr>
                        <a:t>Aktivitetspuljen</a:t>
                      </a:r>
                      <a:endParaRPr lang="da-DK" sz="1000" kern="100">
                        <a:effectLst/>
                        <a:latin typeface="Aptos" panose="020B0004020202020204" pitchFamily="34" charset="0"/>
                        <a:ea typeface="Aptos" panose="020B0004020202020204" pitchFamily="34" charset="0"/>
                        <a:cs typeface="Times New Roman" panose="02020603050405020304" pitchFamily="18" charset="0"/>
                      </a:endParaRPr>
                    </a:p>
                  </a:txBody>
                  <a:tcPr marL="56023" marR="56023" marT="0" marB="0"/>
                </a:tc>
                <a:extLst>
                  <a:ext uri="{0D108BD9-81ED-4DB2-BD59-A6C34878D82A}">
                    <a16:rowId xmlns:a16="http://schemas.microsoft.com/office/drawing/2014/main" val="879712092"/>
                  </a:ext>
                </a:extLst>
              </a:tr>
              <a:tr h="166908">
                <a:tc>
                  <a:txBody>
                    <a:bodyPr/>
                    <a:lstStyle/>
                    <a:p>
                      <a:pPr>
                        <a:lnSpc>
                          <a:spcPct val="115000"/>
                        </a:lnSpc>
                        <a:spcAft>
                          <a:spcPts val="800"/>
                        </a:spcAft>
                        <a:buNone/>
                      </a:pPr>
                      <a:r>
                        <a:rPr lang="da-DK" sz="900" kern="100">
                          <a:effectLst/>
                        </a:rPr>
                        <a:t>Bogø Sejlklub</a:t>
                      </a:r>
                      <a:endParaRPr lang="da-DK" sz="1000" kern="100">
                        <a:effectLst/>
                        <a:latin typeface="Aptos" panose="020B0004020202020204" pitchFamily="34" charset="0"/>
                        <a:ea typeface="Aptos" panose="020B0004020202020204" pitchFamily="34" charset="0"/>
                        <a:cs typeface="Times New Roman" panose="02020603050405020304" pitchFamily="18" charset="0"/>
                      </a:endParaRPr>
                    </a:p>
                  </a:txBody>
                  <a:tcPr marL="56023" marR="56023" marT="0" marB="0"/>
                </a:tc>
                <a:tc>
                  <a:txBody>
                    <a:bodyPr/>
                    <a:lstStyle/>
                    <a:p>
                      <a:pPr>
                        <a:lnSpc>
                          <a:spcPct val="115000"/>
                        </a:lnSpc>
                        <a:spcAft>
                          <a:spcPts val="800"/>
                        </a:spcAft>
                        <a:buNone/>
                      </a:pPr>
                      <a:r>
                        <a:rPr lang="da-DK" sz="900" kern="100">
                          <a:effectLst/>
                        </a:rPr>
                        <a:t>35.000</a:t>
                      </a:r>
                      <a:endParaRPr lang="da-DK" sz="1000" kern="100">
                        <a:effectLst/>
                        <a:latin typeface="Aptos" panose="020B0004020202020204" pitchFamily="34" charset="0"/>
                        <a:ea typeface="Aptos" panose="020B0004020202020204" pitchFamily="34" charset="0"/>
                        <a:cs typeface="Times New Roman" panose="02020603050405020304" pitchFamily="18" charset="0"/>
                      </a:endParaRPr>
                    </a:p>
                  </a:txBody>
                  <a:tcPr marL="56023" marR="56023" marT="0" marB="0"/>
                </a:tc>
                <a:tc>
                  <a:txBody>
                    <a:bodyPr/>
                    <a:lstStyle/>
                    <a:p>
                      <a:pPr>
                        <a:lnSpc>
                          <a:spcPct val="115000"/>
                        </a:lnSpc>
                        <a:spcAft>
                          <a:spcPts val="800"/>
                        </a:spcAft>
                        <a:buNone/>
                      </a:pPr>
                      <a:r>
                        <a:rPr lang="da-DK" sz="900" kern="100">
                          <a:effectLst/>
                        </a:rPr>
                        <a:t>Indkøb af Følgebåd</a:t>
                      </a:r>
                      <a:endParaRPr lang="da-DK" sz="1000" kern="100">
                        <a:effectLst/>
                        <a:latin typeface="Aptos" panose="020B0004020202020204" pitchFamily="34" charset="0"/>
                        <a:ea typeface="Aptos" panose="020B0004020202020204" pitchFamily="34" charset="0"/>
                        <a:cs typeface="Times New Roman" panose="02020603050405020304" pitchFamily="18" charset="0"/>
                      </a:endParaRPr>
                    </a:p>
                  </a:txBody>
                  <a:tcPr marL="56023" marR="56023" marT="0" marB="0"/>
                </a:tc>
                <a:tc>
                  <a:txBody>
                    <a:bodyPr/>
                    <a:lstStyle/>
                    <a:p>
                      <a:pPr>
                        <a:lnSpc>
                          <a:spcPct val="115000"/>
                        </a:lnSpc>
                        <a:spcAft>
                          <a:spcPts val="800"/>
                        </a:spcAft>
                        <a:buNone/>
                      </a:pPr>
                      <a:r>
                        <a:rPr lang="da-DK" sz="900" kern="100">
                          <a:effectLst/>
                        </a:rPr>
                        <a:t>Aktivitetspuljen</a:t>
                      </a:r>
                      <a:endParaRPr lang="da-DK" sz="1000" kern="100">
                        <a:effectLst/>
                        <a:latin typeface="Aptos" panose="020B0004020202020204" pitchFamily="34" charset="0"/>
                        <a:ea typeface="Aptos" panose="020B0004020202020204" pitchFamily="34" charset="0"/>
                        <a:cs typeface="Times New Roman" panose="02020603050405020304" pitchFamily="18" charset="0"/>
                      </a:endParaRPr>
                    </a:p>
                  </a:txBody>
                  <a:tcPr marL="56023" marR="56023" marT="0" marB="0"/>
                </a:tc>
                <a:extLst>
                  <a:ext uri="{0D108BD9-81ED-4DB2-BD59-A6C34878D82A}">
                    <a16:rowId xmlns:a16="http://schemas.microsoft.com/office/drawing/2014/main" val="3063048535"/>
                  </a:ext>
                </a:extLst>
              </a:tr>
              <a:tr h="166908">
                <a:tc>
                  <a:txBody>
                    <a:bodyPr/>
                    <a:lstStyle/>
                    <a:p>
                      <a:pPr>
                        <a:lnSpc>
                          <a:spcPct val="115000"/>
                        </a:lnSpc>
                        <a:spcAft>
                          <a:spcPts val="800"/>
                        </a:spcAft>
                        <a:buNone/>
                      </a:pPr>
                      <a:r>
                        <a:rPr lang="da-DK" sz="900" kern="100">
                          <a:effectLst/>
                        </a:rPr>
                        <a:t>Vordingborg Havnebad</a:t>
                      </a:r>
                      <a:endParaRPr lang="da-DK" sz="1000" kern="100">
                        <a:effectLst/>
                        <a:latin typeface="Aptos" panose="020B0004020202020204" pitchFamily="34" charset="0"/>
                        <a:ea typeface="Aptos" panose="020B0004020202020204" pitchFamily="34" charset="0"/>
                        <a:cs typeface="Times New Roman" panose="02020603050405020304" pitchFamily="18" charset="0"/>
                      </a:endParaRPr>
                    </a:p>
                  </a:txBody>
                  <a:tcPr marL="56023" marR="56023" marT="0" marB="0"/>
                </a:tc>
                <a:tc>
                  <a:txBody>
                    <a:bodyPr/>
                    <a:lstStyle/>
                    <a:p>
                      <a:pPr>
                        <a:lnSpc>
                          <a:spcPct val="115000"/>
                        </a:lnSpc>
                        <a:spcAft>
                          <a:spcPts val="800"/>
                        </a:spcAft>
                        <a:buNone/>
                      </a:pPr>
                      <a:r>
                        <a:rPr lang="da-DK" sz="900" kern="100">
                          <a:effectLst/>
                        </a:rPr>
                        <a:t>60.000</a:t>
                      </a:r>
                      <a:endParaRPr lang="da-DK" sz="1000" kern="100">
                        <a:effectLst/>
                        <a:latin typeface="Aptos" panose="020B0004020202020204" pitchFamily="34" charset="0"/>
                        <a:ea typeface="Aptos" panose="020B0004020202020204" pitchFamily="34" charset="0"/>
                        <a:cs typeface="Times New Roman" panose="02020603050405020304" pitchFamily="18" charset="0"/>
                      </a:endParaRPr>
                    </a:p>
                  </a:txBody>
                  <a:tcPr marL="56023" marR="56023" marT="0" marB="0"/>
                </a:tc>
                <a:tc>
                  <a:txBody>
                    <a:bodyPr/>
                    <a:lstStyle/>
                    <a:p>
                      <a:pPr>
                        <a:lnSpc>
                          <a:spcPct val="115000"/>
                        </a:lnSpc>
                        <a:spcAft>
                          <a:spcPts val="800"/>
                        </a:spcAft>
                        <a:buNone/>
                      </a:pPr>
                      <a:r>
                        <a:rPr lang="da-DK" sz="900" kern="100">
                          <a:effectLst/>
                        </a:rPr>
                        <a:t>Materialer til sauna</a:t>
                      </a:r>
                      <a:endParaRPr lang="da-DK" sz="1000" kern="100">
                        <a:effectLst/>
                        <a:latin typeface="Aptos" panose="020B0004020202020204" pitchFamily="34" charset="0"/>
                        <a:ea typeface="Aptos" panose="020B0004020202020204" pitchFamily="34" charset="0"/>
                        <a:cs typeface="Times New Roman" panose="02020603050405020304" pitchFamily="18" charset="0"/>
                      </a:endParaRPr>
                    </a:p>
                  </a:txBody>
                  <a:tcPr marL="56023" marR="56023" marT="0" marB="0"/>
                </a:tc>
                <a:tc>
                  <a:txBody>
                    <a:bodyPr/>
                    <a:lstStyle/>
                    <a:p>
                      <a:pPr>
                        <a:lnSpc>
                          <a:spcPct val="115000"/>
                        </a:lnSpc>
                        <a:spcAft>
                          <a:spcPts val="800"/>
                        </a:spcAft>
                        <a:buNone/>
                      </a:pPr>
                      <a:r>
                        <a:rPr lang="da-DK" sz="900" kern="100">
                          <a:effectLst/>
                        </a:rPr>
                        <a:t>Aktivitetspuljen</a:t>
                      </a:r>
                      <a:endParaRPr lang="da-DK" sz="1000" kern="100">
                        <a:effectLst/>
                        <a:latin typeface="Aptos" panose="020B0004020202020204" pitchFamily="34" charset="0"/>
                        <a:ea typeface="Aptos" panose="020B0004020202020204" pitchFamily="34" charset="0"/>
                        <a:cs typeface="Times New Roman" panose="02020603050405020304" pitchFamily="18" charset="0"/>
                      </a:endParaRPr>
                    </a:p>
                  </a:txBody>
                  <a:tcPr marL="56023" marR="56023" marT="0" marB="0"/>
                </a:tc>
                <a:extLst>
                  <a:ext uri="{0D108BD9-81ED-4DB2-BD59-A6C34878D82A}">
                    <a16:rowId xmlns:a16="http://schemas.microsoft.com/office/drawing/2014/main" val="2603225939"/>
                  </a:ext>
                </a:extLst>
              </a:tr>
              <a:tr h="342493">
                <a:tc>
                  <a:txBody>
                    <a:bodyPr/>
                    <a:lstStyle/>
                    <a:p>
                      <a:pPr>
                        <a:lnSpc>
                          <a:spcPct val="115000"/>
                        </a:lnSpc>
                        <a:spcAft>
                          <a:spcPts val="800"/>
                        </a:spcAft>
                        <a:buNone/>
                      </a:pPr>
                      <a:r>
                        <a:rPr lang="da-DK" sz="900" kern="100">
                          <a:effectLst/>
                        </a:rPr>
                        <a:t>Klintholm Havn Borger – og Grundejer foren.</a:t>
                      </a:r>
                      <a:endParaRPr lang="da-DK" sz="1000" kern="100">
                        <a:effectLst/>
                        <a:latin typeface="Aptos" panose="020B0004020202020204" pitchFamily="34" charset="0"/>
                        <a:ea typeface="Aptos" panose="020B0004020202020204" pitchFamily="34" charset="0"/>
                        <a:cs typeface="Times New Roman" panose="02020603050405020304" pitchFamily="18" charset="0"/>
                      </a:endParaRPr>
                    </a:p>
                  </a:txBody>
                  <a:tcPr marL="56023" marR="56023" marT="0" marB="0"/>
                </a:tc>
                <a:tc>
                  <a:txBody>
                    <a:bodyPr/>
                    <a:lstStyle/>
                    <a:p>
                      <a:pPr>
                        <a:lnSpc>
                          <a:spcPct val="115000"/>
                        </a:lnSpc>
                        <a:spcAft>
                          <a:spcPts val="800"/>
                        </a:spcAft>
                        <a:buNone/>
                      </a:pPr>
                      <a:r>
                        <a:rPr lang="da-DK" sz="900" kern="100">
                          <a:effectLst/>
                        </a:rPr>
                        <a:t>20.000</a:t>
                      </a:r>
                      <a:endParaRPr lang="da-DK" sz="1000" kern="100">
                        <a:effectLst/>
                        <a:latin typeface="Aptos" panose="020B0004020202020204" pitchFamily="34" charset="0"/>
                        <a:ea typeface="Aptos" panose="020B0004020202020204" pitchFamily="34" charset="0"/>
                        <a:cs typeface="Times New Roman" panose="02020603050405020304" pitchFamily="18" charset="0"/>
                      </a:endParaRPr>
                    </a:p>
                  </a:txBody>
                  <a:tcPr marL="56023" marR="56023" marT="0" marB="0"/>
                </a:tc>
                <a:tc>
                  <a:txBody>
                    <a:bodyPr/>
                    <a:lstStyle/>
                    <a:p>
                      <a:pPr>
                        <a:lnSpc>
                          <a:spcPct val="115000"/>
                        </a:lnSpc>
                        <a:spcAft>
                          <a:spcPts val="800"/>
                        </a:spcAft>
                        <a:buNone/>
                      </a:pPr>
                      <a:r>
                        <a:rPr lang="da-DK" sz="900" kern="100">
                          <a:effectLst/>
                        </a:rPr>
                        <a:t>Klintholm Havnedag</a:t>
                      </a:r>
                      <a:endParaRPr lang="da-DK" sz="1000" kern="100">
                        <a:effectLst/>
                        <a:latin typeface="Aptos" panose="020B0004020202020204" pitchFamily="34" charset="0"/>
                        <a:ea typeface="Aptos" panose="020B0004020202020204" pitchFamily="34" charset="0"/>
                        <a:cs typeface="Times New Roman" panose="02020603050405020304" pitchFamily="18" charset="0"/>
                      </a:endParaRPr>
                    </a:p>
                  </a:txBody>
                  <a:tcPr marL="56023" marR="56023" marT="0" marB="0"/>
                </a:tc>
                <a:tc>
                  <a:txBody>
                    <a:bodyPr/>
                    <a:lstStyle/>
                    <a:p>
                      <a:pPr>
                        <a:lnSpc>
                          <a:spcPct val="115000"/>
                        </a:lnSpc>
                        <a:spcAft>
                          <a:spcPts val="800"/>
                        </a:spcAft>
                        <a:buNone/>
                      </a:pPr>
                      <a:r>
                        <a:rPr lang="da-DK" sz="900" kern="100">
                          <a:effectLst/>
                        </a:rPr>
                        <a:t>Aktivitetspuljen</a:t>
                      </a:r>
                      <a:endParaRPr lang="da-DK" sz="1000" kern="100">
                        <a:effectLst/>
                        <a:latin typeface="Aptos" panose="020B0004020202020204" pitchFamily="34" charset="0"/>
                        <a:ea typeface="Aptos" panose="020B0004020202020204" pitchFamily="34" charset="0"/>
                        <a:cs typeface="Times New Roman" panose="02020603050405020304" pitchFamily="18" charset="0"/>
                      </a:endParaRPr>
                    </a:p>
                  </a:txBody>
                  <a:tcPr marL="56023" marR="56023" marT="0" marB="0"/>
                </a:tc>
                <a:extLst>
                  <a:ext uri="{0D108BD9-81ED-4DB2-BD59-A6C34878D82A}">
                    <a16:rowId xmlns:a16="http://schemas.microsoft.com/office/drawing/2014/main" val="240371775"/>
                  </a:ext>
                </a:extLst>
              </a:tr>
              <a:tr h="342493">
                <a:tc>
                  <a:txBody>
                    <a:bodyPr/>
                    <a:lstStyle/>
                    <a:p>
                      <a:pPr>
                        <a:lnSpc>
                          <a:spcPct val="115000"/>
                        </a:lnSpc>
                        <a:spcAft>
                          <a:spcPts val="800"/>
                        </a:spcAft>
                        <a:buNone/>
                      </a:pPr>
                      <a:r>
                        <a:rPr lang="da-DK" sz="900" kern="100">
                          <a:effectLst/>
                        </a:rPr>
                        <a:t>Grundejerforen. Kalvehave Færgegaard</a:t>
                      </a:r>
                      <a:endParaRPr lang="da-DK" sz="1000" kern="100">
                        <a:effectLst/>
                        <a:latin typeface="Aptos" panose="020B0004020202020204" pitchFamily="34" charset="0"/>
                        <a:ea typeface="Aptos" panose="020B0004020202020204" pitchFamily="34" charset="0"/>
                        <a:cs typeface="Times New Roman" panose="02020603050405020304" pitchFamily="18" charset="0"/>
                      </a:endParaRPr>
                    </a:p>
                  </a:txBody>
                  <a:tcPr marL="56023" marR="56023" marT="0" marB="0"/>
                </a:tc>
                <a:tc>
                  <a:txBody>
                    <a:bodyPr/>
                    <a:lstStyle/>
                    <a:p>
                      <a:pPr>
                        <a:lnSpc>
                          <a:spcPct val="115000"/>
                        </a:lnSpc>
                        <a:spcAft>
                          <a:spcPts val="800"/>
                        </a:spcAft>
                        <a:buNone/>
                      </a:pPr>
                      <a:r>
                        <a:rPr lang="da-DK" sz="900" kern="100" dirty="0">
                          <a:effectLst/>
                        </a:rPr>
                        <a:t>11.500</a:t>
                      </a:r>
                      <a:endParaRPr lang="da-DK"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6023" marR="56023" marT="0" marB="0"/>
                </a:tc>
                <a:tc>
                  <a:txBody>
                    <a:bodyPr/>
                    <a:lstStyle/>
                    <a:p>
                      <a:pPr>
                        <a:lnSpc>
                          <a:spcPct val="115000"/>
                        </a:lnSpc>
                        <a:spcAft>
                          <a:spcPts val="800"/>
                        </a:spcAft>
                        <a:buNone/>
                      </a:pPr>
                      <a:r>
                        <a:rPr lang="da-DK" sz="900" kern="100">
                          <a:effectLst/>
                        </a:rPr>
                        <a:t>Fornyelse af badebro</a:t>
                      </a:r>
                      <a:endParaRPr lang="da-DK" sz="1000" kern="100">
                        <a:effectLst/>
                        <a:latin typeface="Aptos" panose="020B0004020202020204" pitchFamily="34" charset="0"/>
                        <a:ea typeface="Aptos" panose="020B0004020202020204" pitchFamily="34" charset="0"/>
                        <a:cs typeface="Times New Roman" panose="02020603050405020304" pitchFamily="18" charset="0"/>
                      </a:endParaRPr>
                    </a:p>
                  </a:txBody>
                  <a:tcPr marL="56023" marR="56023" marT="0" marB="0"/>
                </a:tc>
                <a:tc>
                  <a:txBody>
                    <a:bodyPr/>
                    <a:lstStyle/>
                    <a:p>
                      <a:pPr>
                        <a:lnSpc>
                          <a:spcPct val="115000"/>
                        </a:lnSpc>
                        <a:spcAft>
                          <a:spcPts val="800"/>
                        </a:spcAft>
                        <a:buNone/>
                      </a:pPr>
                      <a:r>
                        <a:rPr lang="da-DK" sz="900" kern="100">
                          <a:effectLst/>
                        </a:rPr>
                        <a:t>Aktivitetspuljen</a:t>
                      </a:r>
                      <a:endParaRPr lang="da-DK" sz="1000" kern="100">
                        <a:effectLst/>
                        <a:latin typeface="Aptos" panose="020B0004020202020204" pitchFamily="34" charset="0"/>
                        <a:ea typeface="Aptos" panose="020B0004020202020204" pitchFamily="34" charset="0"/>
                        <a:cs typeface="Times New Roman" panose="02020603050405020304" pitchFamily="18" charset="0"/>
                      </a:endParaRPr>
                    </a:p>
                  </a:txBody>
                  <a:tcPr marL="56023" marR="56023" marT="0" marB="0"/>
                </a:tc>
                <a:extLst>
                  <a:ext uri="{0D108BD9-81ED-4DB2-BD59-A6C34878D82A}">
                    <a16:rowId xmlns:a16="http://schemas.microsoft.com/office/drawing/2014/main" val="1749177355"/>
                  </a:ext>
                </a:extLst>
              </a:tr>
              <a:tr h="342493">
                <a:tc>
                  <a:txBody>
                    <a:bodyPr/>
                    <a:lstStyle/>
                    <a:p>
                      <a:pPr>
                        <a:lnSpc>
                          <a:spcPct val="115000"/>
                        </a:lnSpc>
                        <a:spcAft>
                          <a:spcPts val="800"/>
                        </a:spcAft>
                        <a:buNone/>
                      </a:pPr>
                      <a:r>
                        <a:rPr lang="da-DK" sz="900" kern="100">
                          <a:effectLst/>
                        </a:rPr>
                        <a:t>Vordingborg Ro- og Kajakklub</a:t>
                      </a:r>
                      <a:endParaRPr lang="da-DK" sz="1000" kern="100">
                        <a:effectLst/>
                        <a:latin typeface="Aptos" panose="020B0004020202020204" pitchFamily="34" charset="0"/>
                        <a:ea typeface="Aptos" panose="020B0004020202020204" pitchFamily="34" charset="0"/>
                        <a:cs typeface="Times New Roman" panose="02020603050405020304" pitchFamily="18" charset="0"/>
                      </a:endParaRPr>
                    </a:p>
                  </a:txBody>
                  <a:tcPr marL="56023" marR="56023" marT="0" marB="0"/>
                </a:tc>
                <a:tc>
                  <a:txBody>
                    <a:bodyPr/>
                    <a:lstStyle/>
                    <a:p>
                      <a:pPr>
                        <a:lnSpc>
                          <a:spcPct val="115000"/>
                        </a:lnSpc>
                        <a:spcAft>
                          <a:spcPts val="800"/>
                        </a:spcAft>
                        <a:buNone/>
                      </a:pPr>
                      <a:r>
                        <a:rPr lang="da-DK" sz="900" kern="100">
                          <a:effectLst/>
                        </a:rPr>
                        <a:t>10.000</a:t>
                      </a:r>
                      <a:endParaRPr lang="da-DK" sz="1000" kern="100">
                        <a:effectLst/>
                        <a:latin typeface="Aptos" panose="020B0004020202020204" pitchFamily="34" charset="0"/>
                        <a:ea typeface="Aptos" panose="020B0004020202020204" pitchFamily="34" charset="0"/>
                        <a:cs typeface="Times New Roman" panose="02020603050405020304" pitchFamily="18" charset="0"/>
                      </a:endParaRPr>
                    </a:p>
                  </a:txBody>
                  <a:tcPr marL="56023" marR="56023" marT="0" marB="0"/>
                </a:tc>
                <a:tc>
                  <a:txBody>
                    <a:bodyPr/>
                    <a:lstStyle/>
                    <a:p>
                      <a:pPr>
                        <a:lnSpc>
                          <a:spcPct val="115000"/>
                        </a:lnSpc>
                        <a:spcAft>
                          <a:spcPts val="800"/>
                        </a:spcAft>
                        <a:buNone/>
                      </a:pPr>
                      <a:r>
                        <a:rPr lang="da-DK" sz="900" kern="100">
                          <a:effectLst/>
                        </a:rPr>
                        <a:t>Kajakpolo stævne</a:t>
                      </a:r>
                      <a:endParaRPr lang="da-DK" sz="1000" kern="100">
                        <a:effectLst/>
                        <a:latin typeface="Aptos" panose="020B0004020202020204" pitchFamily="34" charset="0"/>
                        <a:ea typeface="Aptos" panose="020B0004020202020204" pitchFamily="34" charset="0"/>
                        <a:cs typeface="Times New Roman" panose="02020603050405020304" pitchFamily="18" charset="0"/>
                      </a:endParaRPr>
                    </a:p>
                  </a:txBody>
                  <a:tcPr marL="56023" marR="56023" marT="0" marB="0"/>
                </a:tc>
                <a:tc>
                  <a:txBody>
                    <a:bodyPr/>
                    <a:lstStyle/>
                    <a:p>
                      <a:pPr>
                        <a:lnSpc>
                          <a:spcPct val="115000"/>
                        </a:lnSpc>
                        <a:spcAft>
                          <a:spcPts val="800"/>
                        </a:spcAft>
                        <a:buNone/>
                      </a:pPr>
                      <a:r>
                        <a:rPr lang="da-DK" sz="900" kern="100">
                          <a:effectLst/>
                        </a:rPr>
                        <a:t>Aktivitetspuljen</a:t>
                      </a:r>
                      <a:endParaRPr lang="da-DK" sz="1000" kern="100">
                        <a:effectLst/>
                        <a:latin typeface="Aptos" panose="020B0004020202020204" pitchFamily="34" charset="0"/>
                        <a:ea typeface="Aptos" panose="020B0004020202020204" pitchFamily="34" charset="0"/>
                        <a:cs typeface="Times New Roman" panose="02020603050405020304" pitchFamily="18" charset="0"/>
                      </a:endParaRPr>
                    </a:p>
                  </a:txBody>
                  <a:tcPr marL="56023" marR="56023" marT="0" marB="0"/>
                </a:tc>
                <a:extLst>
                  <a:ext uri="{0D108BD9-81ED-4DB2-BD59-A6C34878D82A}">
                    <a16:rowId xmlns:a16="http://schemas.microsoft.com/office/drawing/2014/main" val="424712051"/>
                  </a:ext>
                </a:extLst>
              </a:tr>
              <a:tr h="166908">
                <a:tc>
                  <a:txBody>
                    <a:bodyPr/>
                    <a:lstStyle/>
                    <a:p>
                      <a:pPr>
                        <a:lnSpc>
                          <a:spcPct val="115000"/>
                        </a:lnSpc>
                        <a:spcAft>
                          <a:spcPts val="800"/>
                        </a:spcAft>
                        <a:buNone/>
                      </a:pPr>
                      <a:r>
                        <a:rPr lang="da-DK" sz="900" kern="100">
                          <a:effectLst/>
                        </a:rPr>
                        <a:t>Sejlklubben Snekken</a:t>
                      </a:r>
                      <a:endParaRPr lang="da-DK" sz="1000" kern="100">
                        <a:effectLst/>
                        <a:latin typeface="Aptos" panose="020B0004020202020204" pitchFamily="34" charset="0"/>
                        <a:ea typeface="Aptos" panose="020B0004020202020204" pitchFamily="34" charset="0"/>
                        <a:cs typeface="Times New Roman" panose="02020603050405020304" pitchFamily="18" charset="0"/>
                      </a:endParaRPr>
                    </a:p>
                  </a:txBody>
                  <a:tcPr marL="56023" marR="56023" marT="0" marB="0"/>
                </a:tc>
                <a:tc>
                  <a:txBody>
                    <a:bodyPr/>
                    <a:lstStyle/>
                    <a:p>
                      <a:pPr>
                        <a:lnSpc>
                          <a:spcPct val="115000"/>
                        </a:lnSpc>
                        <a:spcAft>
                          <a:spcPts val="800"/>
                        </a:spcAft>
                        <a:buNone/>
                      </a:pPr>
                      <a:r>
                        <a:rPr lang="da-DK" sz="900" kern="100">
                          <a:effectLst/>
                        </a:rPr>
                        <a:t>35.000</a:t>
                      </a:r>
                      <a:endParaRPr lang="da-DK" sz="1000" kern="100">
                        <a:effectLst/>
                        <a:latin typeface="Aptos" panose="020B0004020202020204" pitchFamily="34" charset="0"/>
                        <a:ea typeface="Aptos" panose="020B0004020202020204" pitchFamily="34" charset="0"/>
                        <a:cs typeface="Times New Roman" panose="02020603050405020304" pitchFamily="18" charset="0"/>
                      </a:endParaRPr>
                    </a:p>
                  </a:txBody>
                  <a:tcPr marL="56023" marR="56023" marT="0" marB="0"/>
                </a:tc>
                <a:tc>
                  <a:txBody>
                    <a:bodyPr/>
                    <a:lstStyle/>
                    <a:p>
                      <a:pPr>
                        <a:lnSpc>
                          <a:spcPct val="115000"/>
                        </a:lnSpc>
                        <a:spcAft>
                          <a:spcPts val="800"/>
                        </a:spcAft>
                        <a:buNone/>
                      </a:pPr>
                      <a:r>
                        <a:rPr lang="da-DK" sz="900" kern="100">
                          <a:effectLst/>
                        </a:rPr>
                        <a:t>Indkøb af sejljolle</a:t>
                      </a:r>
                      <a:endParaRPr lang="da-DK" sz="1000" kern="100">
                        <a:effectLst/>
                        <a:latin typeface="Aptos" panose="020B0004020202020204" pitchFamily="34" charset="0"/>
                        <a:ea typeface="Aptos" panose="020B0004020202020204" pitchFamily="34" charset="0"/>
                        <a:cs typeface="Times New Roman" panose="02020603050405020304" pitchFamily="18" charset="0"/>
                      </a:endParaRPr>
                    </a:p>
                  </a:txBody>
                  <a:tcPr marL="56023" marR="56023" marT="0" marB="0"/>
                </a:tc>
                <a:tc>
                  <a:txBody>
                    <a:bodyPr/>
                    <a:lstStyle/>
                    <a:p>
                      <a:pPr>
                        <a:lnSpc>
                          <a:spcPct val="115000"/>
                        </a:lnSpc>
                        <a:spcAft>
                          <a:spcPts val="800"/>
                        </a:spcAft>
                        <a:buNone/>
                      </a:pPr>
                      <a:r>
                        <a:rPr lang="da-DK" sz="900" kern="100">
                          <a:effectLst/>
                        </a:rPr>
                        <a:t>Aktivitetspuljen</a:t>
                      </a:r>
                      <a:endParaRPr lang="da-DK" sz="1000" kern="100">
                        <a:effectLst/>
                        <a:latin typeface="Aptos" panose="020B0004020202020204" pitchFamily="34" charset="0"/>
                        <a:ea typeface="Aptos" panose="020B0004020202020204" pitchFamily="34" charset="0"/>
                        <a:cs typeface="Times New Roman" panose="02020603050405020304" pitchFamily="18" charset="0"/>
                      </a:endParaRPr>
                    </a:p>
                  </a:txBody>
                  <a:tcPr marL="56023" marR="56023" marT="0" marB="0"/>
                </a:tc>
                <a:extLst>
                  <a:ext uri="{0D108BD9-81ED-4DB2-BD59-A6C34878D82A}">
                    <a16:rowId xmlns:a16="http://schemas.microsoft.com/office/drawing/2014/main" val="3605384803"/>
                  </a:ext>
                </a:extLst>
              </a:tr>
              <a:tr h="166908">
                <a:tc>
                  <a:txBody>
                    <a:bodyPr/>
                    <a:lstStyle/>
                    <a:p>
                      <a:pPr>
                        <a:lnSpc>
                          <a:spcPct val="115000"/>
                        </a:lnSpc>
                        <a:spcAft>
                          <a:spcPts val="800"/>
                        </a:spcAft>
                        <a:buNone/>
                      </a:pPr>
                      <a:r>
                        <a:rPr lang="da-DK" sz="900" kern="100">
                          <a:effectLst/>
                        </a:rPr>
                        <a:t>House of Møn</a:t>
                      </a:r>
                      <a:endParaRPr lang="da-DK" sz="1000" kern="100">
                        <a:effectLst/>
                        <a:latin typeface="Aptos" panose="020B0004020202020204" pitchFamily="34" charset="0"/>
                        <a:ea typeface="Aptos" panose="020B0004020202020204" pitchFamily="34" charset="0"/>
                        <a:cs typeface="Times New Roman" panose="02020603050405020304" pitchFamily="18" charset="0"/>
                      </a:endParaRPr>
                    </a:p>
                  </a:txBody>
                  <a:tcPr marL="56023" marR="56023" marT="0" marB="0"/>
                </a:tc>
                <a:tc>
                  <a:txBody>
                    <a:bodyPr/>
                    <a:lstStyle/>
                    <a:p>
                      <a:pPr>
                        <a:lnSpc>
                          <a:spcPct val="115000"/>
                        </a:lnSpc>
                        <a:spcAft>
                          <a:spcPts val="800"/>
                        </a:spcAft>
                        <a:buNone/>
                      </a:pPr>
                      <a:r>
                        <a:rPr lang="da-DK" sz="900" kern="100">
                          <a:effectLst/>
                        </a:rPr>
                        <a:t>6.875</a:t>
                      </a:r>
                      <a:endParaRPr lang="da-DK" sz="1000" kern="100">
                        <a:effectLst/>
                        <a:latin typeface="Aptos" panose="020B0004020202020204" pitchFamily="34" charset="0"/>
                        <a:ea typeface="Aptos" panose="020B0004020202020204" pitchFamily="34" charset="0"/>
                        <a:cs typeface="Times New Roman" panose="02020603050405020304" pitchFamily="18" charset="0"/>
                      </a:endParaRPr>
                    </a:p>
                  </a:txBody>
                  <a:tcPr marL="56023" marR="56023" marT="0" marB="0"/>
                </a:tc>
                <a:tc>
                  <a:txBody>
                    <a:bodyPr/>
                    <a:lstStyle/>
                    <a:p>
                      <a:pPr>
                        <a:lnSpc>
                          <a:spcPct val="115000"/>
                        </a:lnSpc>
                        <a:spcAft>
                          <a:spcPts val="800"/>
                        </a:spcAft>
                        <a:buNone/>
                      </a:pPr>
                      <a:r>
                        <a:rPr lang="da-DK" sz="900" kern="100">
                          <a:effectLst/>
                        </a:rPr>
                        <a:t>Badebro i Stege</a:t>
                      </a:r>
                      <a:endParaRPr lang="da-DK" sz="1000" kern="100">
                        <a:effectLst/>
                        <a:latin typeface="Aptos" panose="020B0004020202020204" pitchFamily="34" charset="0"/>
                        <a:ea typeface="Aptos" panose="020B0004020202020204" pitchFamily="34" charset="0"/>
                        <a:cs typeface="Times New Roman" panose="02020603050405020304" pitchFamily="18" charset="0"/>
                      </a:endParaRPr>
                    </a:p>
                  </a:txBody>
                  <a:tcPr marL="56023" marR="56023" marT="0" marB="0"/>
                </a:tc>
                <a:tc>
                  <a:txBody>
                    <a:bodyPr/>
                    <a:lstStyle/>
                    <a:p>
                      <a:pPr>
                        <a:lnSpc>
                          <a:spcPct val="115000"/>
                        </a:lnSpc>
                        <a:spcAft>
                          <a:spcPts val="800"/>
                        </a:spcAft>
                        <a:buNone/>
                      </a:pPr>
                      <a:r>
                        <a:rPr lang="da-DK" sz="900" kern="100">
                          <a:effectLst/>
                        </a:rPr>
                        <a:t>Aktivitetspuljen</a:t>
                      </a:r>
                      <a:endParaRPr lang="da-DK" sz="1000" kern="100">
                        <a:effectLst/>
                        <a:latin typeface="Aptos" panose="020B0004020202020204" pitchFamily="34" charset="0"/>
                        <a:ea typeface="Aptos" panose="020B0004020202020204" pitchFamily="34" charset="0"/>
                        <a:cs typeface="Times New Roman" panose="02020603050405020304" pitchFamily="18" charset="0"/>
                      </a:endParaRPr>
                    </a:p>
                  </a:txBody>
                  <a:tcPr marL="56023" marR="56023" marT="0" marB="0"/>
                </a:tc>
                <a:extLst>
                  <a:ext uri="{0D108BD9-81ED-4DB2-BD59-A6C34878D82A}">
                    <a16:rowId xmlns:a16="http://schemas.microsoft.com/office/drawing/2014/main" val="3154555070"/>
                  </a:ext>
                </a:extLst>
              </a:tr>
              <a:tr h="342493">
                <a:tc>
                  <a:txBody>
                    <a:bodyPr/>
                    <a:lstStyle/>
                    <a:p>
                      <a:pPr>
                        <a:lnSpc>
                          <a:spcPct val="115000"/>
                        </a:lnSpc>
                        <a:spcAft>
                          <a:spcPts val="800"/>
                        </a:spcAft>
                        <a:buNone/>
                      </a:pPr>
                      <a:r>
                        <a:rPr lang="da-DK" sz="900" kern="100">
                          <a:effectLst/>
                        </a:rPr>
                        <a:t>Kalvehave Havbadeforening</a:t>
                      </a:r>
                      <a:endParaRPr lang="da-DK" sz="1000" kern="100">
                        <a:effectLst/>
                        <a:latin typeface="Aptos" panose="020B0004020202020204" pitchFamily="34" charset="0"/>
                        <a:ea typeface="Aptos" panose="020B0004020202020204" pitchFamily="34" charset="0"/>
                        <a:cs typeface="Times New Roman" panose="02020603050405020304" pitchFamily="18" charset="0"/>
                      </a:endParaRPr>
                    </a:p>
                  </a:txBody>
                  <a:tcPr marL="56023" marR="56023" marT="0" marB="0"/>
                </a:tc>
                <a:tc>
                  <a:txBody>
                    <a:bodyPr/>
                    <a:lstStyle/>
                    <a:p>
                      <a:pPr>
                        <a:lnSpc>
                          <a:spcPct val="115000"/>
                        </a:lnSpc>
                        <a:spcAft>
                          <a:spcPts val="800"/>
                        </a:spcAft>
                        <a:buNone/>
                      </a:pPr>
                      <a:r>
                        <a:rPr lang="da-DK" sz="900" kern="100">
                          <a:effectLst/>
                        </a:rPr>
                        <a:t>6.500</a:t>
                      </a:r>
                      <a:endParaRPr lang="da-DK" sz="1000" kern="100">
                        <a:effectLst/>
                        <a:latin typeface="Aptos" panose="020B0004020202020204" pitchFamily="34" charset="0"/>
                        <a:ea typeface="Aptos" panose="020B0004020202020204" pitchFamily="34" charset="0"/>
                        <a:cs typeface="Times New Roman" panose="02020603050405020304" pitchFamily="18" charset="0"/>
                      </a:endParaRPr>
                    </a:p>
                  </a:txBody>
                  <a:tcPr marL="56023" marR="56023" marT="0" marB="0"/>
                </a:tc>
                <a:tc>
                  <a:txBody>
                    <a:bodyPr/>
                    <a:lstStyle/>
                    <a:p>
                      <a:pPr>
                        <a:lnSpc>
                          <a:spcPct val="115000"/>
                        </a:lnSpc>
                        <a:spcAft>
                          <a:spcPts val="800"/>
                        </a:spcAft>
                        <a:buNone/>
                      </a:pPr>
                      <a:r>
                        <a:rPr lang="da-DK" sz="900" kern="100">
                          <a:effectLst/>
                        </a:rPr>
                        <a:t>Sikkerhed på Kalvehave Havn</a:t>
                      </a:r>
                      <a:endParaRPr lang="da-DK" sz="1000" kern="100">
                        <a:effectLst/>
                        <a:latin typeface="Aptos" panose="020B0004020202020204" pitchFamily="34" charset="0"/>
                        <a:ea typeface="Aptos" panose="020B0004020202020204" pitchFamily="34" charset="0"/>
                        <a:cs typeface="Times New Roman" panose="02020603050405020304" pitchFamily="18" charset="0"/>
                      </a:endParaRPr>
                    </a:p>
                  </a:txBody>
                  <a:tcPr marL="56023" marR="56023" marT="0" marB="0"/>
                </a:tc>
                <a:tc>
                  <a:txBody>
                    <a:bodyPr/>
                    <a:lstStyle/>
                    <a:p>
                      <a:pPr>
                        <a:lnSpc>
                          <a:spcPct val="115000"/>
                        </a:lnSpc>
                        <a:spcAft>
                          <a:spcPts val="800"/>
                        </a:spcAft>
                        <a:buNone/>
                      </a:pPr>
                      <a:r>
                        <a:rPr lang="da-DK" sz="900" kern="100">
                          <a:effectLst/>
                        </a:rPr>
                        <a:t>Facilitetspuljen</a:t>
                      </a:r>
                      <a:endParaRPr lang="da-DK" sz="1000" kern="100">
                        <a:effectLst/>
                        <a:latin typeface="Aptos" panose="020B0004020202020204" pitchFamily="34" charset="0"/>
                        <a:ea typeface="Aptos" panose="020B0004020202020204" pitchFamily="34" charset="0"/>
                        <a:cs typeface="Times New Roman" panose="02020603050405020304" pitchFamily="18" charset="0"/>
                      </a:endParaRPr>
                    </a:p>
                  </a:txBody>
                  <a:tcPr marL="56023" marR="56023" marT="0" marB="0"/>
                </a:tc>
                <a:extLst>
                  <a:ext uri="{0D108BD9-81ED-4DB2-BD59-A6C34878D82A}">
                    <a16:rowId xmlns:a16="http://schemas.microsoft.com/office/drawing/2014/main" val="3754178782"/>
                  </a:ext>
                </a:extLst>
              </a:tr>
              <a:tr h="342493">
                <a:tc>
                  <a:txBody>
                    <a:bodyPr/>
                    <a:lstStyle/>
                    <a:p>
                      <a:pPr>
                        <a:lnSpc>
                          <a:spcPct val="115000"/>
                        </a:lnSpc>
                        <a:spcAft>
                          <a:spcPts val="800"/>
                        </a:spcAft>
                        <a:buNone/>
                      </a:pPr>
                      <a:r>
                        <a:rPr lang="da-DK" sz="900" kern="100">
                          <a:effectLst/>
                        </a:rPr>
                        <a:t>Præstø Kajak og Padleklub</a:t>
                      </a:r>
                      <a:endParaRPr lang="da-DK" sz="1000" kern="100">
                        <a:effectLst/>
                        <a:latin typeface="Aptos" panose="020B0004020202020204" pitchFamily="34" charset="0"/>
                        <a:ea typeface="Aptos" panose="020B0004020202020204" pitchFamily="34" charset="0"/>
                        <a:cs typeface="Times New Roman" panose="02020603050405020304" pitchFamily="18" charset="0"/>
                      </a:endParaRPr>
                    </a:p>
                  </a:txBody>
                  <a:tcPr marL="56023" marR="56023" marT="0" marB="0"/>
                </a:tc>
                <a:tc>
                  <a:txBody>
                    <a:bodyPr/>
                    <a:lstStyle/>
                    <a:p>
                      <a:pPr>
                        <a:lnSpc>
                          <a:spcPct val="115000"/>
                        </a:lnSpc>
                        <a:spcAft>
                          <a:spcPts val="800"/>
                        </a:spcAft>
                        <a:buNone/>
                      </a:pPr>
                      <a:r>
                        <a:rPr lang="da-DK" sz="900" kern="100">
                          <a:effectLst/>
                        </a:rPr>
                        <a:t>3.594</a:t>
                      </a:r>
                      <a:endParaRPr lang="da-DK" sz="1000" kern="100">
                        <a:effectLst/>
                        <a:latin typeface="Aptos" panose="020B0004020202020204" pitchFamily="34" charset="0"/>
                        <a:ea typeface="Aptos" panose="020B0004020202020204" pitchFamily="34" charset="0"/>
                        <a:cs typeface="Times New Roman" panose="02020603050405020304" pitchFamily="18" charset="0"/>
                      </a:endParaRPr>
                    </a:p>
                  </a:txBody>
                  <a:tcPr marL="56023" marR="56023" marT="0" marB="0"/>
                </a:tc>
                <a:tc>
                  <a:txBody>
                    <a:bodyPr/>
                    <a:lstStyle/>
                    <a:p>
                      <a:pPr>
                        <a:lnSpc>
                          <a:spcPct val="115000"/>
                        </a:lnSpc>
                        <a:spcAft>
                          <a:spcPts val="800"/>
                        </a:spcAft>
                        <a:buNone/>
                      </a:pPr>
                      <a:r>
                        <a:rPr lang="da-DK" sz="900" kern="100">
                          <a:effectLst/>
                        </a:rPr>
                        <a:t>Instruktørkurser</a:t>
                      </a:r>
                      <a:endParaRPr lang="da-DK" sz="1000" kern="100">
                        <a:effectLst/>
                        <a:latin typeface="Aptos" panose="020B0004020202020204" pitchFamily="34" charset="0"/>
                        <a:ea typeface="Aptos" panose="020B0004020202020204" pitchFamily="34" charset="0"/>
                        <a:cs typeface="Times New Roman" panose="02020603050405020304" pitchFamily="18" charset="0"/>
                      </a:endParaRPr>
                    </a:p>
                  </a:txBody>
                  <a:tcPr marL="56023" marR="56023" marT="0" marB="0"/>
                </a:tc>
                <a:tc>
                  <a:txBody>
                    <a:bodyPr/>
                    <a:lstStyle/>
                    <a:p>
                      <a:pPr>
                        <a:lnSpc>
                          <a:spcPct val="115000"/>
                        </a:lnSpc>
                        <a:spcAft>
                          <a:spcPts val="800"/>
                        </a:spcAft>
                        <a:buNone/>
                      </a:pPr>
                      <a:r>
                        <a:rPr lang="da-DK" sz="900" kern="100">
                          <a:effectLst/>
                        </a:rPr>
                        <a:t>Puljen for Frivillighed</a:t>
                      </a:r>
                      <a:endParaRPr lang="da-DK" sz="1000" kern="100">
                        <a:effectLst/>
                        <a:latin typeface="Aptos" panose="020B0004020202020204" pitchFamily="34" charset="0"/>
                        <a:ea typeface="Aptos" panose="020B0004020202020204" pitchFamily="34" charset="0"/>
                        <a:cs typeface="Times New Roman" panose="02020603050405020304" pitchFamily="18" charset="0"/>
                      </a:endParaRPr>
                    </a:p>
                  </a:txBody>
                  <a:tcPr marL="56023" marR="56023" marT="0" marB="0"/>
                </a:tc>
                <a:extLst>
                  <a:ext uri="{0D108BD9-81ED-4DB2-BD59-A6C34878D82A}">
                    <a16:rowId xmlns:a16="http://schemas.microsoft.com/office/drawing/2014/main" val="1648769735"/>
                  </a:ext>
                </a:extLst>
              </a:tr>
              <a:tr h="342493">
                <a:tc>
                  <a:txBody>
                    <a:bodyPr/>
                    <a:lstStyle/>
                    <a:p>
                      <a:pPr>
                        <a:lnSpc>
                          <a:spcPct val="115000"/>
                        </a:lnSpc>
                        <a:spcAft>
                          <a:spcPts val="800"/>
                        </a:spcAft>
                        <a:buNone/>
                      </a:pPr>
                      <a:r>
                        <a:rPr lang="da-DK" sz="900" kern="100">
                          <a:effectLst/>
                        </a:rPr>
                        <a:t>Vordingborg Svømmeklub</a:t>
                      </a:r>
                      <a:endParaRPr lang="da-DK" sz="1000" kern="100">
                        <a:effectLst/>
                        <a:latin typeface="Aptos" panose="020B0004020202020204" pitchFamily="34" charset="0"/>
                        <a:ea typeface="Aptos" panose="020B0004020202020204" pitchFamily="34" charset="0"/>
                        <a:cs typeface="Times New Roman" panose="02020603050405020304" pitchFamily="18" charset="0"/>
                      </a:endParaRPr>
                    </a:p>
                  </a:txBody>
                  <a:tcPr marL="56023" marR="56023" marT="0" marB="0"/>
                </a:tc>
                <a:tc>
                  <a:txBody>
                    <a:bodyPr/>
                    <a:lstStyle/>
                    <a:p>
                      <a:pPr>
                        <a:lnSpc>
                          <a:spcPct val="115000"/>
                        </a:lnSpc>
                        <a:spcAft>
                          <a:spcPts val="800"/>
                        </a:spcAft>
                        <a:buNone/>
                      </a:pPr>
                      <a:r>
                        <a:rPr lang="da-DK" sz="900" kern="100">
                          <a:effectLst/>
                        </a:rPr>
                        <a:t>13.000</a:t>
                      </a:r>
                      <a:endParaRPr lang="da-DK" sz="1000" kern="100">
                        <a:effectLst/>
                        <a:latin typeface="Aptos" panose="020B0004020202020204" pitchFamily="34" charset="0"/>
                        <a:ea typeface="Aptos" panose="020B0004020202020204" pitchFamily="34" charset="0"/>
                        <a:cs typeface="Times New Roman" panose="02020603050405020304" pitchFamily="18" charset="0"/>
                      </a:endParaRPr>
                    </a:p>
                  </a:txBody>
                  <a:tcPr marL="56023" marR="56023" marT="0" marB="0"/>
                </a:tc>
                <a:tc>
                  <a:txBody>
                    <a:bodyPr/>
                    <a:lstStyle/>
                    <a:p>
                      <a:pPr>
                        <a:lnSpc>
                          <a:spcPct val="115000"/>
                        </a:lnSpc>
                        <a:spcAft>
                          <a:spcPts val="800"/>
                        </a:spcAft>
                        <a:buNone/>
                      </a:pPr>
                      <a:r>
                        <a:rPr lang="da-DK" sz="900" kern="100">
                          <a:effectLst/>
                        </a:rPr>
                        <a:t>Aquacamp</a:t>
                      </a:r>
                      <a:endParaRPr lang="da-DK" sz="1000" kern="100">
                        <a:effectLst/>
                        <a:latin typeface="Aptos" panose="020B0004020202020204" pitchFamily="34" charset="0"/>
                        <a:ea typeface="Aptos" panose="020B0004020202020204" pitchFamily="34" charset="0"/>
                        <a:cs typeface="Times New Roman" panose="02020603050405020304" pitchFamily="18" charset="0"/>
                      </a:endParaRPr>
                    </a:p>
                  </a:txBody>
                  <a:tcPr marL="56023" marR="56023" marT="0" marB="0"/>
                </a:tc>
                <a:tc>
                  <a:txBody>
                    <a:bodyPr/>
                    <a:lstStyle/>
                    <a:p>
                      <a:pPr>
                        <a:lnSpc>
                          <a:spcPct val="115000"/>
                        </a:lnSpc>
                        <a:spcAft>
                          <a:spcPts val="800"/>
                        </a:spcAft>
                        <a:buNone/>
                      </a:pPr>
                      <a:r>
                        <a:rPr lang="da-DK" sz="900" kern="100">
                          <a:effectLst/>
                        </a:rPr>
                        <a:t>Sjov Sommer puljen</a:t>
                      </a:r>
                      <a:endParaRPr lang="da-DK" sz="1000" kern="100">
                        <a:effectLst/>
                        <a:latin typeface="Aptos" panose="020B0004020202020204" pitchFamily="34" charset="0"/>
                        <a:ea typeface="Aptos" panose="020B0004020202020204" pitchFamily="34" charset="0"/>
                        <a:cs typeface="Times New Roman" panose="02020603050405020304" pitchFamily="18" charset="0"/>
                      </a:endParaRPr>
                    </a:p>
                  </a:txBody>
                  <a:tcPr marL="56023" marR="56023" marT="0" marB="0"/>
                </a:tc>
                <a:extLst>
                  <a:ext uri="{0D108BD9-81ED-4DB2-BD59-A6C34878D82A}">
                    <a16:rowId xmlns:a16="http://schemas.microsoft.com/office/drawing/2014/main" val="116494068"/>
                  </a:ext>
                </a:extLst>
              </a:tr>
              <a:tr h="342493">
                <a:tc>
                  <a:txBody>
                    <a:bodyPr/>
                    <a:lstStyle/>
                    <a:p>
                      <a:pPr>
                        <a:lnSpc>
                          <a:spcPct val="115000"/>
                        </a:lnSpc>
                        <a:spcAft>
                          <a:spcPts val="800"/>
                        </a:spcAft>
                        <a:buNone/>
                      </a:pPr>
                      <a:r>
                        <a:rPr lang="da-DK" sz="900" kern="100">
                          <a:effectLst/>
                        </a:rPr>
                        <a:t>Vordingborg Ro -og Kajakklub</a:t>
                      </a:r>
                      <a:endParaRPr lang="da-DK" sz="1000" kern="100">
                        <a:effectLst/>
                        <a:latin typeface="Aptos" panose="020B0004020202020204" pitchFamily="34" charset="0"/>
                        <a:ea typeface="Aptos" panose="020B0004020202020204" pitchFamily="34" charset="0"/>
                        <a:cs typeface="Times New Roman" panose="02020603050405020304" pitchFamily="18" charset="0"/>
                      </a:endParaRPr>
                    </a:p>
                  </a:txBody>
                  <a:tcPr marL="56023" marR="56023" marT="0" marB="0"/>
                </a:tc>
                <a:tc>
                  <a:txBody>
                    <a:bodyPr/>
                    <a:lstStyle/>
                    <a:p>
                      <a:pPr>
                        <a:lnSpc>
                          <a:spcPct val="115000"/>
                        </a:lnSpc>
                        <a:spcAft>
                          <a:spcPts val="800"/>
                        </a:spcAft>
                        <a:buNone/>
                      </a:pPr>
                      <a:r>
                        <a:rPr lang="da-DK" sz="900" kern="100">
                          <a:effectLst/>
                        </a:rPr>
                        <a:t>10.000</a:t>
                      </a:r>
                      <a:endParaRPr lang="da-DK" sz="1000" kern="100">
                        <a:effectLst/>
                        <a:latin typeface="Aptos" panose="020B0004020202020204" pitchFamily="34" charset="0"/>
                        <a:ea typeface="Aptos" panose="020B0004020202020204" pitchFamily="34" charset="0"/>
                        <a:cs typeface="Times New Roman" panose="02020603050405020304" pitchFamily="18" charset="0"/>
                      </a:endParaRPr>
                    </a:p>
                  </a:txBody>
                  <a:tcPr marL="56023" marR="56023" marT="0" marB="0"/>
                </a:tc>
                <a:tc>
                  <a:txBody>
                    <a:bodyPr/>
                    <a:lstStyle/>
                    <a:p>
                      <a:pPr>
                        <a:lnSpc>
                          <a:spcPct val="115000"/>
                        </a:lnSpc>
                        <a:spcAft>
                          <a:spcPts val="800"/>
                        </a:spcAft>
                        <a:buNone/>
                      </a:pPr>
                      <a:r>
                        <a:rPr lang="da-DK" sz="900" kern="100">
                          <a:effectLst/>
                        </a:rPr>
                        <a:t>Sjov i Nordhavnen</a:t>
                      </a:r>
                      <a:endParaRPr lang="da-DK" sz="1000" kern="100">
                        <a:effectLst/>
                        <a:latin typeface="Aptos" panose="020B0004020202020204" pitchFamily="34" charset="0"/>
                        <a:ea typeface="Aptos" panose="020B0004020202020204" pitchFamily="34" charset="0"/>
                        <a:cs typeface="Times New Roman" panose="02020603050405020304" pitchFamily="18" charset="0"/>
                      </a:endParaRPr>
                    </a:p>
                  </a:txBody>
                  <a:tcPr marL="56023" marR="56023" marT="0" marB="0"/>
                </a:tc>
                <a:tc>
                  <a:txBody>
                    <a:bodyPr/>
                    <a:lstStyle/>
                    <a:p>
                      <a:pPr>
                        <a:lnSpc>
                          <a:spcPct val="115000"/>
                        </a:lnSpc>
                        <a:spcAft>
                          <a:spcPts val="800"/>
                        </a:spcAft>
                        <a:buNone/>
                      </a:pPr>
                      <a:r>
                        <a:rPr lang="da-DK" sz="900" kern="100">
                          <a:effectLst/>
                        </a:rPr>
                        <a:t>Sjov Sommer puljen</a:t>
                      </a:r>
                      <a:endParaRPr lang="da-DK" sz="1000" kern="100">
                        <a:effectLst/>
                        <a:latin typeface="Aptos" panose="020B0004020202020204" pitchFamily="34" charset="0"/>
                        <a:ea typeface="Aptos" panose="020B0004020202020204" pitchFamily="34" charset="0"/>
                        <a:cs typeface="Times New Roman" panose="02020603050405020304" pitchFamily="18" charset="0"/>
                      </a:endParaRPr>
                    </a:p>
                  </a:txBody>
                  <a:tcPr marL="56023" marR="56023" marT="0" marB="0"/>
                </a:tc>
                <a:extLst>
                  <a:ext uri="{0D108BD9-81ED-4DB2-BD59-A6C34878D82A}">
                    <a16:rowId xmlns:a16="http://schemas.microsoft.com/office/drawing/2014/main" val="2202264514"/>
                  </a:ext>
                </a:extLst>
              </a:tr>
              <a:tr h="342493">
                <a:tc>
                  <a:txBody>
                    <a:bodyPr/>
                    <a:lstStyle/>
                    <a:p>
                      <a:pPr>
                        <a:lnSpc>
                          <a:spcPct val="115000"/>
                        </a:lnSpc>
                        <a:spcAft>
                          <a:spcPts val="800"/>
                        </a:spcAft>
                        <a:buNone/>
                      </a:pPr>
                      <a:r>
                        <a:rPr lang="da-DK" sz="900" kern="100">
                          <a:effectLst/>
                        </a:rPr>
                        <a:t>Bogø Sejlklub</a:t>
                      </a:r>
                      <a:endParaRPr lang="da-DK" sz="1000" kern="100">
                        <a:effectLst/>
                        <a:latin typeface="Aptos" panose="020B0004020202020204" pitchFamily="34" charset="0"/>
                        <a:ea typeface="Aptos" panose="020B0004020202020204" pitchFamily="34" charset="0"/>
                        <a:cs typeface="Times New Roman" panose="02020603050405020304" pitchFamily="18" charset="0"/>
                      </a:endParaRPr>
                    </a:p>
                  </a:txBody>
                  <a:tcPr marL="56023" marR="56023" marT="0" marB="0"/>
                </a:tc>
                <a:tc>
                  <a:txBody>
                    <a:bodyPr/>
                    <a:lstStyle/>
                    <a:p>
                      <a:pPr>
                        <a:lnSpc>
                          <a:spcPct val="115000"/>
                        </a:lnSpc>
                        <a:spcAft>
                          <a:spcPts val="800"/>
                        </a:spcAft>
                        <a:buNone/>
                      </a:pPr>
                      <a:r>
                        <a:rPr lang="da-DK" sz="900" kern="100">
                          <a:effectLst/>
                        </a:rPr>
                        <a:t>6.500</a:t>
                      </a:r>
                      <a:endParaRPr lang="da-DK" sz="1000" kern="100">
                        <a:effectLst/>
                        <a:latin typeface="Aptos" panose="020B0004020202020204" pitchFamily="34" charset="0"/>
                        <a:ea typeface="Aptos" panose="020B0004020202020204" pitchFamily="34" charset="0"/>
                        <a:cs typeface="Times New Roman" panose="02020603050405020304" pitchFamily="18" charset="0"/>
                      </a:endParaRPr>
                    </a:p>
                  </a:txBody>
                  <a:tcPr marL="56023" marR="56023" marT="0" marB="0"/>
                </a:tc>
                <a:tc>
                  <a:txBody>
                    <a:bodyPr/>
                    <a:lstStyle/>
                    <a:p>
                      <a:pPr>
                        <a:lnSpc>
                          <a:spcPct val="115000"/>
                        </a:lnSpc>
                        <a:spcAft>
                          <a:spcPts val="800"/>
                        </a:spcAft>
                        <a:buNone/>
                      </a:pPr>
                      <a:r>
                        <a:rPr lang="da-DK" sz="900" kern="100">
                          <a:effectLst/>
                        </a:rPr>
                        <a:t>Åbent hus - juniorsejlere</a:t>
                      </a:r>
                      <a:endParaRPr lang="da-DK" sz="1000" kern="100">
                        <a:effectLst/>
                        <a:latin typeface="Aptos" panose="020B0004020202020204" pitchFamily="34" charset="0"/>
                        <a:ea typeface="Aptos" panose="020B0004020202020204" pitchFamily="34" charset="0"/>
                        <a:cs typeface="Times New Roman" panose="02020603050405020304" pitchFamily="18" charset="0"/>
                      </a:endParaRPr>
                    </a:p>
                  </a:txBody>
                  <a:tcPr marL="56023" marR="56023" marT="0" marB="0"/>
                </a:tc>
                <a:tc>
                  <a:txBody>
                    <a:bodyPr/>
                    <a:lstStyle/>
                    <a:p>
                      <a:pPr>
                        <a:lnSpc>
                          <a:spcPct val="115000"/>
                        </a:lnSpc>
                        <a:spcAft>
                          <a:spcPts val="800"/>
                        </a:spcAft>
                        <a:buNone/>
                      </a:pPr>
                      <a:r>
                        <a:rPr lang="da-DK" sz="900" kern="100">
                          <a:effectLst/>
                        </a:rPr>
                        <a:t>Sjov Sommer puljen</a:t>
                      </a:r>
                      <a:endParaRPr lang="da-DK" sz="1000" kern="100">
                        <a:effectLst/>
                        <a:latin typeface="Aptos" panose="020B0004020202020204" pitchFamily="34" charset="0"/>
                        <a:ea typeface="Aptos" panose="020B0004020202020204" pitchFamily="34" charset="0"/>
                        <a:cs typeface="Times New Roman" panose="02020603050405020304" pitchFamily="18" charset="0"/>
                      </a:endParaRPr>
                    </a:p>
                  </a:txBody>
                  <a:tcPr marL="56023" marR="56023" marT="0" marB="0"/>
                </a:tc>
                <a:extLst>
                  <a:ext uri="{0D108BD9-81ED-4DB2-BD59-A6C34878D82A}">
                    <a16:rowId xmlns:a16="http://schemas.microsoft.com/office/drawing/2014/main" val="2547873578"/>
                  </a:ext>
                </a:extLst>
              </a:tr>
              <a:tr h="166908">
                <a:tc>
                  <a:txBody>
                    <a:bodyPr/>
                    <a:lstStyle/>
                    <a:p>
                      <a:pPr>
                        <a:lnSpc>
                          <a:spcPct val="115000"/>
                        </a:lnSpc>
                        <a:spcAft>
                          <a:spcPts val="800"/>
                        </a:spcAft>
                        <a:buNone/>
                      </a:pPr>
                      <a:r>
                        <a:rPr lang="da-DK" sz="900" kern="100">
                          <a:effectLst/>
                        </a:rPr>
                        <a:t>Bogø Sejlklub</a:t>
                      </a:r>
                      <a:endParaRPr lang="da-DK" sz="1000" kern="100">
                        <a:effectLst/>
                        <a:latin typeface="Aptos" panose="020B0004020202020204" pitchFamily="34" charset="0"/>
                        <a:ea typeface="Aptos" panose="020B0004020202020204" pitchFamily="34" charset="0"/>
                        <a:cs typeface="Times New Roman" panose="02020603050405020304" pitchFamily="18" charset="0"/>
                      </a:endParaRPr>
                    </a:p>
                  </a:txBody>
                  <a:tcPr marL="56023" marR="56023" marT="0" marB="0"/>
                </a:tc>
                <a:tc>
                  <a:txBody>
                    <a:bodyPr/>
                    <a:lstStyle/>
                    <a:p>
                      <a:pPr>
                        <a:lnSpc>
                          <a:spcPct val="115000"/>
                        </a:lnSpc>
                        <a:spcAft>
                          <a:spcPts val="800"/>
                        </a:spcAft>
                        <a:buNone/>
                      </a:pPr>
                      <a:r>
                        <a:rPr lang="da-DK" sz="900" kern="100">
                          <a:effectLst/>
                        </a:rPr>
                        <a:t>14.000</a:t>
                      </a:r>
                      <a:endParaRPr lang="da-DK" sz="1000" kern="100">
                        <a:effectLst/>
                        <a:latin typeface="Aptos" panose="020B0004020202020204" pitchFamily="34" charset="0"/>
                        <a:ea typeface="Aptos" panose="020B0004020202020204" pitchFamily="34" charset="0"/>
                        <a:cs typeface="Times New Roman" panose="02020603050405020304" pitchFamily="18" charset="0"/>
                      </a:endParaRPr>
                    </a:p>
                  </a:txBody>
                  <a:tcPr marL="56023" marR="56023" marT="0" marB="0"/>
                </a:tc>
                <a:tc>
                  <a:txBody>
                    <a:bodyPr/>
                    <a:lstStyle/>
                    <a:p>
                      <a:pPr>
                        <a:lnSpc>
                          <a:spcPct val="115000"/>
                        </a:lnSpc>
                        <a:spcAft>
                          <a:spcPts val="800"/>
                        </a:spcAft>
                        <a:buNone/>
                      </a:pPr>
                      <a:r>
                        <a:rPr lang="da-DK" sz="900" kern="100">
                          <a:effectLst/>
                        </a:rPr>
                        <a:t>Natur- og hav workshop</a:t>
                      </a:r>
                      <a:endParaRPr lang="da-DK" sz="1000" kern="100">
                        <a:effectLst/>
                        <a:latin typeface="Aptos" panose="020B0004020202020204" pitchFamily="34" charset="0"/>
                        <a:ea typeface="Aptos" panose="020B0004020202020204" pitchFamily="34" charset="0"/>
                        <a:cs typeface="Times New Roman" panose="02020603050405020304" pitchFamily="18" charset="0"/>
                      </a:endParaRPr>
                    </a:p>
                  </a:txBody>
                  <a:tcPr marL="56023" marR="56023" marT="0" marB="0"/>
                </a:tc>
                <a:tc>
                  <a:txBody>
                    <a:bodyPr/>
                    <a:lstStyle/>
                    <a:p>
                      <a:pPr>
                        <a:lnSpc>
                          <a:spcPct val="115000"/>
                        </a:lnSpc>
                        <a:spcAft>
                          <a:spcPts val="800"/>
                        </a:spcAft>
                        <a:buNone/>
                      </a:pPr>
                      <a:r>
                        <a:rPr lang="da-DK" sz="900" kern="100">
                          <a:effectLst/>
                        </a:rPr>
                        <a:t>Sjov Sommer puljen</a:t>
                      </a:r>
                      <a:endParaRPr lang="da-DK" sz="1000" kern="100">
                        <a:effectLst/>
                        <a:latin typeface="Aptos" panose="020B0004020202020204" pitchFamily="34" charset="0"/>
                        <a:ea typeface="Aptos" panose="020B0004020202020204" pitchFamily="34" charset="0"/>
                        <a:cs typeface="Times New Roman" panose="02020603050405020304" pitchFamily="18" charset="0"/>
                      </a:endParaRPr>
                    </a:p>
                  </a:txBody>
                  <a:tcPr marL="56023" marR="56023" marT="0" marB="0"/>
                </a:tc>
                <a:extLst>
                  <a:ext uri="{0D108BD9-81ED-4DB2-BD59-A6C34878D82A}">
                    <a16:rowId xmlns:a16="http://schemas.microsoft.com/office/drawing/2014/main" val="278212480"/>
                  </a:ext>
                </a:extLst>
              </a:tr>
              <a:tr h="166908">
                <a:tc>
                  <a:txBody>
                    <a:bodyPr/>
                    <a:lstStyle/>
                    <a:p>
                      <a:pPr>
                        <a:lnSpc>
                          <a:spcPct val="115000"/>
                        </a:lnSpc>
                        <a:spcAft>
                          <a:spcPts val="800"/>
                        </a:spcAft>
                        <a:buNone/>
                      </a:pPr>
                      <a:r>
                        <a:rPr lang="da-DK" sz="900" kern="100">
                          <a:effectLst/>
                        </a:rPr>
                        <a:t>Bogø Sejlklub</a:t>
                      </a:r>
                      <a:endParaRPr lang="da-DK" sz="1000" kern="100">
                        <a:effectLst/>
                        <a:latin typeface="Aptos" panose="020B0004020202020204" pitchFamily="34" charset="0"/>
                        <a:ea typeface="Aptos" panose="020B0004020202020204" pitchFamily="34" charset="0"/>
                        <a:cs typeface="Times New Roman" panose="02020603050405020304" pitchFamily="18" charset="0"/>
                      </a:endParaRPr>
                    </a:p>
                  </a:txBody>
                  <a:tcPr marL="56023" marR="56023" marT="0" marB="0"/>
                </a:tc>
                <a:tc>
                  <a:txBody>
                    <a:bodyPr/>
                    <a:lstStyle/>
                    <a:p>
                      <a:pPr>
                        <a:lnSpc>
                          <a:spcPct val="115000"/>
                        </a:lnSpc>
                        <a:spcAft>
                          <a:spcPts val="800"/>
                        </a:spcAft>
                        <a:buNone/>
                      </a:pPr>
                      <a:r>
                        <a:rPr lang="da-DK" sz="900" kern="100">
                          <a:effectLst/>
                        </a:rPr>
                        <a:t>39.500</a:t>
                      </a:r>
                      <a:endParaRPr lang="da-DK" sz="1000" kern="100">
                        <a:effectLst/>
                        <a:latin typeface="Aptos" panose="020B0004020202020204" pitchFamily="34" charset="0"/>
                        <a:ea typeface="Aptos" panose="020B0004020202020204" pitchFamily="34" charset="0"/>
                        <a:cs typeface="Times New Roman" panose="02020603050405020304" pitchFamily="18" charset="0"/>
                      </a:endParaRPr>
                    </a:p>
                  </a:txBody>
                  <a:tcPr marL="56023" marR="56023" marT="0" marB="0"/>
                </a:tc>
                <a:tc>
                  <a:txBody>
                    <a:bodyPr/>
                    <a:lstStyle/>
                    <a:p>
                      <a:pPr>
                        <a:lnSpc>
                          <a:spcPct val="115000"/>
                        </a:lnSpc>
                        <a:spcAft>
                          <a:spcPts val="800"/>
                        </a:spcAft>
                        <a:buNone/>
                      </a:pPr>
                      <a:r>
                        <a:rPr lang="da-DK" sz="900" kern="100">
                          <a:effectLst/>
                        </a:rPr>
                        <a:t>Naturskattejagt</a:t>
                      </a:r>
                      <a:endParaRPr lang="da-DK" sz="1000" kern="100">
                        <a:effectLst/>
                        <a:latin typeface="Aptos" panose="020B0004020202020204" pitchFamily="34" charset="0"/>
                        <a:ea typeface="Aptos" panose="020B0004020202020204" pitchFamily="34" charset="0"/>
                        <a:cs typeface="Times New Roman" panose="02020603050405020304" pitchFamily="18" charset="0"/>
                      </a:endParaRPr>
                    </a:p>
                  </a:txBody>
                  <a:tcPr marL="56023" marR="56023" marT="0" marB="0"/>
                </a:tc>
                <a:tc>
                  <a:txBody>
                    <a:bodyPr/>
                    <a:lstStyle/>
                    <a:p>
                      <a:pPr>
                        <a:lnSpc>
                          <a:spcPct val="115000"/>
                        </a:lnSpc>
                        <a:spcAft>
                          <a:spcPts val="800"/>
                        </a:spcAft>
                        <a:buNone/>
                      </a:pPr>
                      <a:r>
                        <a:rPr lang="da-DK" sz="900" kern="100" dirty="0">
                          <a:effectLst/>
                        </a:rPr>
                        <a:t>Sjov Sommer puljen</a:t>
                      </a:r>
                      <a:endParaRPr lang="da-DK"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6023" marR="56023" marT="0" marB="0"/>
                </a:tc>
                <a:extLst>
                  <a:ext uri="{0D108BD9-81ED-4DB2-BD59-A6C34878D82A}">
                    <a16:rowId xmlns:a16="http://schemas.microsoft.com/office/drawing/2014/main" val="343399985"/>
                  </a:ext>
                </a:extLst>
              </a:tr>
            </a:tbl>
          </a:graphicData>
        </a:graphic>
      </p:graphicFrame>
    </p:spTree>
    <p:extLst>
      <p:ext uri="{BB962C8B-B14F-4D97-AF65-F5344CB8AC3E}">
        <p14:creationId xmlns:p14="http://schemas.microsoft.com/office/powerpoint/2010/main" val="20578542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dsholder til billede 5">
            <a:extLst>
              <a:ext uri="{FF2B5EF4-FFF2-40B4-BE49-F238E27FC236}">
                <a16:creationId xmlns:a16="http://schemas.microsoft.com/office/drawing/2014/main" id="{ABD4BF8A-DC05-8871-A0BD-A58D66A708BE}"/>
              </a:ext>
            </a:extLst>
          </p:cNvPr>
          <p:cNvPicPr>
            <a:picLocks noGrp="1" noChangeAspect="1"/>
          </p:cNvPicPr>
          <p:nvPr>
            <p:ph type="pic" sz="quarter" idx="15"/>
          </p:nvPr>
        </p:nvPicPr>
        <p:blipFill>
          <a:blip r:embed="rId3" cstate="print">
            <a:extLst>
              <a:ext uri="{28A0092B-C50C-407E-A947-70E740481C1C}">
                <a14:useLocalDpi xmlns:a14="http://schemas.microsoft.com/office/drawing/2010/main" val="0"/>
              </a:ext>
            </a:extLst>
          </a:blip>
          <a:srcRect t="8412" b="8412"/>
          <a:stretch>
            <a:fillRect/>
          </a:stretch>
        </p:blipFill>
        <p:spPr>
          <a:xfrm>
            <a:off x="4283968" y="1664784"/>
            <a:ext cx="4644000" cy="4644000"/>
          </a:xfrm>
          <a:prstGeom prst="rect">
            <a:avLst/>
          </a:prstGeom>
        </p:spPr>
      </p:pic>
      <p:sp>
        <p:nvSpPr>
          <p:cNvPr id="3" name="Pladsholder til tekst 2">
            <a:extLst>
              <a:ext uri="{FF2B5EF4-FFF2-40B4-BE49-F238E27FC236}">
                <a16:creationId xmlns:a16="http://schemas.microsoft.com/office/drawing/2014/main" id="{3BDDDD95-693D-9959-1BD6-BFF9A7648275}"/>
              </a:ext>
            </a:extLst>
          </p:cNvPr>
          <p:cNvSpPr>
            <a:spLocks noGrp="1"/>
          </p:cNvSpPr>
          <p:nvPr>
            <p:ph type="body" sz="quarter" idx="16"/>
          </p:nvPr>
        </p:nvSpPr>
        <p:spPr>
          <a:xfrm>
            <a:off x="702000" y="1340768"/>
            <a:ext cx="3509960" cy="5328592"/>
          </a:xfrm>
        </p:spPr>
        <p:txBody>
          <a:bodyPr/>
          <a:lstStyle/>
          <a:p>
            <a:endParaRPr lang="da-DK" sz="2000" dirty="0"/>
          </a:p>
          <a:p>
            <a:r>
              <a:rPr lang="da-DK" sz="2000" dirty="0"/>
              <a:t>DET ER VORES ALLES PRODUKT</a:t>
            </a:r>
            <a:br>
              <a:rPr lang="da-DK" sz="2000" dirty="0"/>
            </a:br>
            <a:endParaRPr lang="da-DK" sz="2000" dirty="0"/>
          </a:p>
          <a:p>
            <a:r>
              <a:rPr lang="da-DK" sz="2000" dirty="0"/>
              <a:t>MANGE HAR BIDRAGET</a:t>
            </a:r>
            <a:br>
              <a:rPr lang="da-DK" sz="2000" dirty="0"/>
            </a:br>
            <a:endParaRPr lang="da-DK" sz="2000" dirty="0"/>
          </a:p>
          <a:p>
            <a:r>
              <a:rPr lang="da-DK" sz="2000" dirty="0"/>
              <a:t>WORKSHOPS</a:t>
            </a:r>
            <a:br>
              <a:rPr lang="da-DK" sz="2000" dirty="0"/>
            </a:br>
            <a:r>
              <a:rPr lang="da-DK" sz="1600" dirty="0"/>
              <a:t>(OGSÅ MED DE UNGE)</a:t>
            </a:r>
            <a:br>
              <a:rPr lang="da-DK" sz="2000" dirty="0"/>
            </a:br>
            <a:endParaRPr lang="da-DK" sz="2000" dirty="0"/>
          </a:p>
          <a:p>
            <a:r>
              <a:rPr lang="da-DK" sz="2000" dirty="0"/>
              <a:t>DET ER OMSÆTTELIGT</a:t>
            </a:r>
            <a:br>
              <a:rPr lang="da-DK" sz="2000" dirty="0"/>
            </a:br>
            <a:endParaRPr lang="da-DK" sz="2000" dirty="0"/>
          </a:p>
          <a:p>
            <a:r>
              <a:rPr lang="da-DK" sz="2000" dirty="0"/>
              <a:t>KAN ANVENDES TIL FONDE</a:t>
            </a:r>
            <a:br>
              <a:rPr lang="da-DK" sz="2000" dirty="0"/>
            </a:br>
            <a:endParaRPr lang="da-DK" sz="2000" dirty="0"/>
          </a:p>
          <a:p>
            <a:r>
              <a:rPr lang="da-DK" sz="2000" dirty="0"/>
              <a:t>VI ER MED – ER I?</a:t>
            </a:r>
          </a:p>
        </p:txBody>
      </p:sp>
      <p:sp>
        <p:nvSpPr>
          <p:cNvPr id="4" name="Pladsholder til tekst 3">
            <a:extLst>
              <a:ext uri="{FF2B5EF4-FFF2-40B4-BE49-F238E27FC236}">
                <a16:creationId xmlns:a16="http://schemas.microsoft.com/office/drawing/2014/main" id="{CE10BDB4-8065-1DBE-6FD1-8C91B20B69FE}"/>
              </a:ext>
            </a:extLst>
          </p:cNvPr>
          <p:cNvSpPr>
            <a:spLocks noGrp="1"/>
          </p:cNvSpPr>
          <p:nvPr>
            <p:ph type="body" sz="quarter" idx="12"/>
          </p:nvPr>
        </p:nvSpPr>
        <p:spPr/>
        <p:txBody>
          <a:bodyPr/>
          <a:lstStyle/>
          <a:p>
            <a:r>
              <a:rPr lang="da-DK" dirty="0"/>
              <a:t>Idekataloget - </a:t>
            </a:r>
            <a:r>
              <a:rPr lang="da-DK" sz="3200" dirty="0"/>
              <a:t>husk det nu</a:t>
            </a:r>
          </a:p>
        </p:txBody>
      </p:sp>
    </p:spTree>
    <p:extLst>
      <p:ext uri="{BB962C8B-B14F-4D97-AF65-F5344CB8AC3E}">
        <p14:creationId xmlns:p14="http://schemas.microsoft.com/office/powerpoint/2010/main" val="5627264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tekst 2">
            <a:extLst>
              <a:ext uri="{FF2B5EF4-FFF2-40B4-BE49-F238E27FC236}">
                <a16:creationId xmlns:a16="http://schemas.microsoft.com/office/drawing/2014/main" id="{827B4E3A-5A20-854F-5864-DF9A08814C8E}"/>
              </a:ext>
            </a:extLst>
          </p:cNvPr>
          <p:cNvSpPr>
            <a:spLocks noGrp="1"/>
          </p:cNvSpPr>
          <p:nvPr>
            <p:ph type="body" sz="quarter" idx="16"/>
          </p:nvPr>
        </p:nvSpPr>
        <p:spPr>
          <a:xfrm>
            <a:off x="702000" y="1602000"/>
            <a:ext cx="7542408" cy="4644000"/>
          </a:xfrm>
        </p:spPr>
        <p:txBody>
          <a:bodyPr/>
          <a:lstStyle/>
          <a:p>
            <a:r>
              <a:rPr lang="da-DK" sz="2400" b="1" dirty="0"/>
              <a:t>Dansk Sejlunion</a:t>
            </a:r>
            <a:br>
              <a:rPr lang="da-DK" sz="2400" b="1" dirty="0"/>
            </a:br>
            <a:r>
              <a:rPr lang="da-DK" sz="1800" dirty="0"/>
              <a:t>Jens Rask, Bestyrelsesformand i Dansk Sejlunion</a:t>
            </a:r>
            <a:br>
              <a:rPr lang="da-DK" sz="1800" dirty="0"/>
            </a:br>
            <a:endParaRPr lang="da-DK" sz="1800" dirty="0"/>
          </a:p>
          <a:p>
            <a:r>
              <a:rPr lang="da-DK" sz="2400" b="1" dirty="0"/>
              <a:t>Cases fra Præstø</a:t>
            </a:r>
            <a:br>
              <a:rPr lang="da-DK" sz="2400" b="1" dirty="0"/>
            </a:br>
            <a:endParaRPr lang="da-DK" sz="2400" b="1" dirty="0"/>
          </a:p>
          <a:p>
            <a:pPr lvl="0"/>
            <a:r>
              <a:rPr lang="da-DK" sz="2400" b="1" dirty="0"/>
              <a:t>DGI Storstrømmen</a:t>
            </a:r>
            <a:br>
              <a:rPr lang="da-DK" sz="2400" b="1" dirty="0"/>
            </a:br>
            <a:r>
              <a:rPr lang="da-DK" sz="1800" dirty="0"/>
              <a:t>Bjarne Malmros og Søren Frandsen, DGI Storstrømmen</a:t>
            </a:r>
            <a:br>
              <a:rPr lang="da-DK" sz="1800" dirty="0"/>
            </a:br>
            <a:endParaRPr lang="da-DK" sz="1800" dirty="0"/>
          </a:p>
          <a:p>
            <a:r>
              <a:rPr lang="da-DK" sz="2400" b="1" dirty="0"/>
              <a:t>Case fra Vordingborg Nordhavn –Søspejderne</a:t>
            </a:r>
          </a:p>
          <a:p>
            <a:pPr marL="0" indent="0">
              <a:buNone/>
            </a:pPr>
            <a:endParaRPr lang="da-DK" sz="2400" b="1" dirty="0"/>
          </a:p>
          <a:p>
            <a:pPr marL="0" indent="0">
              <a:buNone/>
            </a:pPr>
            <a:r>
              <a:rPr lang="da-DK" sz="2400" b="1" dirty="0"/>
              <a:t>  TAK FORDI I VIL DELE UD AF JERES MARITIME          	ERFARINGER, OPLEVELSER OG VIDEN</a:t>
            </a:r>
            <a:endParaRPr lang="da-DK" sz="2400" dirty="0"/>
          </a:p>
          <a:p>
            <a:pPr lvl="0"/>
            <a:endParaRPr lang="da-DK" sz="2400" dirty="0"/>
          </a:p>
          <a:p>
            <a:endParaRPr lang="da-DK" sz="2400" b="1" dirty="0"/>
          </a:p>
          <a:p>
            <a:endParaRPr lang="da-DK" sz="2400" dirty="0"/>
          </a:p>
          <a:p>
            <a:endParaRPr lang="da-DK" dirty="0"/>
          </a:p>
        </p:txBody>
      </p:sp>
      <p:sp>
        <p:nvSpPr>
          <p:cNvPr id="4" name="Pladsholder til tekst 3">
            <a:extLst>
              <a:ext uri="{FF2B5EF4-FFF2-40B4-BE49-F238E27FC236}">
                <a16:creationId xmlns:a16="http://schemas.microsoft.com/office/drawing/2014/main" id="{3F55E7CD-F168-4E78-7516-977E73397298}"/>
              </a:ext>
            </a:extLst>
          </p:cNvPr>
          <p:cNvSpPr>
            <a:spLocks noGrp="1"/>
          </p:cNvSpPr>
          <p:nvPr>
            <p:ph type="body" sz="quarter" idx="12"/>
          </p:nvPr>
        </p:nvSpPr>
        <p:spPr/>
        <p:txBody>
          <a:bodyPr/>
          <a:lstStyle/>
          <a:p>
            <a:r>
              <a:rPr lang="da-DK" sz="3200" dirty="0"/>
              <a:t>Spændende oplæg og cases</a:t>
            </a:r>
          </a:p>
        </p:txBody>
      </p:sp>
      <p:pic>
        <p:nvPicPr>
          <p:cNvPr id="6" name="Grafik 5" descr="Anker med massiv udfyldning">
            <a:extLst>
              <a:ext uri="{FF2B5EF4-FFF2-40B4-BE49-F238E27FC236}">
                <a16:creationId xmlns:a16="http://schemas.microsoft.com/office/drawing/2014/main" id="{FC775EBB-1A05-404A-259A-AEED2D7D4E1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524328" y="5661248"/>
            <a:ext cx="360040" cy="360040"/>
          </a:xfrm>
          <a:prstGeom prst="rect">
            <a:avLst/>
          </a:prstGeom>
        </p:spPr>
      </p:pic>
    </p:spTree>
    <p:extLst>
      <p:ext uri="{BB962C8B-B14F-4D97-AF65-F5344CB8AC3E}">
        <p14:creationId xmlns:p14="http://schemas.microsoft.com/office/powerpoint/2010/main" val="42426011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dsholder til billede 5">
            <a:extLst>
              <a:ext uri="{FF2B5EF4-FFF2-40B4-BE49-F238E27FC236}">
                <a16:creationId xmlns:a16="http://schemas.microsoft.com/office/drawing/2014/main" id="{14CCBB7F-CAC1-7541-B833-37F2C1819530}"/>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l="19148" r="19148"/>
          <a:stretch>
            <a:fillRect/>
          </a:stretch>
        </p:blipFill>
        <p:spPr>
          <a:xfrm>
            <a:off x="4572000" y="1772816"/>
            <a:ext cx="3725984" cy="4023102"/>
          </a:xfrm>
          <a:prstGeom prst="rect">
            <a:avLst/>
          </a:prstGeom>
        </p:spPr>
      </p:pic>
      <p:sp>
        <p:nvSpPr>
          <p:cNvPr id="3" name="Pladsholder til tekst 2">
            <a:extLst>
              <a:ext uri="{FF2B5EF4-FFF2-40B4-BE49-F238E27FC236}">
                <a16:creationId xmlns:a16="http://schemas.microsoft.com/office/drawing/2014/main" id="{C10F6EC5-2E50-7403-E9FB-3AC2CEA85335}"/>
              </a:ext>
            </a:extLst>
          </p:cNvPr>
          <p:cNvSpPr>
            <a:spLocks noGrp="1"/>
          </p:cNvSpPr>
          <p:nvPr>
            <p:ph type="body" sz="quarter" idx="16"/>
          </p:nvPr>
        </p:nvSpPr>
        <p:spPr>
          <a:xfrm>
            <a:off x="702000" y="1916832"/>
            <a:ext cx="3725984" cy="4360560"/>
          </a:xfrm>
        </p:spPr>
        <p:txBody>
          <a:bodyPr/>
          <a:lstStyle/>
          <a:p>
            <a:r>
              <a:rPr lang="da-DK" sz="1800" dirty="0"/>
              <a:t>Oplæg deles på:</a:t>
            </a:r>
            <a:br>
              <a:rPr lang="da-DK" dirty="0"/>
            </a:br>
            <a:r>
              <a:rPr lang="da-DK" sz="1400" dirty="0">
                <a:hlinkClick r:id="rId4"/>
              </a:rPr>
              <a:t>www.vordingborg.dk/havneplan</a:t>
            </a:r>
            <a:br>
              <a:rPr lang="da-DK" sz="1400" dirty="0"/>
            </a:br>
            <a:endParaRPr lang="da-DK" sz="1400" dirty="0"/>
          </a:p>
          <a:p>
            <a:r>
              <a:rPr lang="da-DK" sz="1800" dirty="0"/>
              <a:t>Nyheder kan du se på:</a:t>
            </a:r>
            <a:br>
              <a:rPr lang="da-DK" sz="1800" dirty="0"/>
            </a:br>
            <a:r>
              <a:rPr lang="da-DK" sz="1400" dirty="0">
                <a:hlinkClick r:id="rId5"/>
              </a:rPr>
              <a:t>www.vordingborg.dk/havne</a:t>
            </a:r>
            <a:br>
              <a:rPr lang="da-DK" sz="1400" dirty="0"/>
            </a:br>
            <a:endParaRPr lang="da-DK" sz="1400" dirty="0"/>
          </a:p>
          <a:p>
            <a:r>
              <a:rPr lang="da-DK" sz="1800" dirty="0"/>
              <a:t>Husk at signe up til lystbådehavnenes nyhedsbrev:      </a:t>
            </a:r>
          </a:p>
          <a:p>
            <a:pPr marL="0" indent="0" algn="ctr">
              <a:buNone/>
            </a:pPr>
            <a:r>
              <a:rPr lang="da-DK" sz="1400" dirty="0">
                <a:hlinkClick r:id="rId6"/>
              </a:rPr>
              <a:t>www.vordingborg.dk/havne/nyheder</a:t>
            </a:r>
            <a:endParaRPr lang="da-DK" sz="1400" dirty="0"/>
          </a:p>
          <a:p>
            <a:pPr marL="0" indent="0">
              <a:buNone/>
            </a:pPr>
            <a:endParaRPr lang="da-DK" sz="1800" dirty="0"/>
          </a:p>
          <a:p>
            <a:r>
              <a:rPr lang="da-DK" sz="1800" dirty="0"/>
              <a:t>Politiske sager kan du se på:</a:t>
            </a:r>
            <a:br>
              <a:rPr lang="da-DK" sz="1800"/>
            </a:br>
            <a:r>
              <a:rPr lang="da-DK" sz="1400">
                <a:hlinkClick r:id="rId7"/>
              </a:rPr>
              <a:t>www.vordingborg.dk/politik</a:t>
            </a:r>
            <a:br>
              <a:rPr lang="da-DK" sz="1400" dirty="0"/>
            </a:br>
            <a:endParaRPr lang="da-DK" sz="1400" dirty="0"/>
          </a:p>
          <a:p>
            <a:r>
              <a:rPr lang="da-DK" sz="1800" dirty="0"/>
              <a:t>I kan altid kontakte os på: </a:t>
            </a:r>
            <a:br>
              <a:rPr lang="da-DK" sz="1800" dirty="0"/>
            </a:br>
            <a:r>
              <a:rPr lang="da-DK" sz="1400" dirty="0">
                <a:hlinkClick r:id="rId8"/>
              </a:rPr>
              <a:t>lystbaadhavn@vordingborg.dk</a:t>
            </a:r>
            <a:endParaRPr lang="da-DK" sz="1400" dirty="0"/>
          </a:p>
          <a:p>
            <a:endParaRPr lang="da-DK" sz="1800" dirty="0"/>
          </a:p>
          <a:p>
            <a:endParaRPr lang="da-DK" sz="1800" dirty="0"/>
          </a:p>
          <a:p>
            <a:pPr marL="0" indent="0">
              <a:buNone/>
            </a:pPr>
            <a:endParaRPr lang="da-DK" sz="1800" dirty="0"/>
          </a:p>
          <a:p>
            <a:endParaRPr lang="da-DK" sz="1800" dirty="0"/>
          </a:p>
          <a:p>
            <a:endParaRPr lang="da-DK" dirty="0"/>
          </a:p>
          <a:p>
            <a:endParaRPr lang="da-DK" dirty="0"/>
          </a:p>
        </p:txBody>
      </p:sp>
      <p:sp>
        <p:nvSpPr>
          <p:cNvPr id="4" name="Pladsholder til tekst 3">
            <a:extLst>
              <a:ext uri="{FF2B5EF4-FFF2-40B4-BE49-F238E27FC236}">
                <a16:creationId xmlns:a16="http://schemas.microsoft.com/office/drawing/2014/main" id="{A428CD82-A6E9-AC95-20CF-19ACEADFDEFF}"/>
              </a:ext>
            </a:extLst>
          </p:cNvPr>
          <p:cNvSpPr>
            <a:spLocks noGrp="1"/>
          </p:cNvSpPr>
          <p:nvPr>
            <p:ph type="body" sz="quarter" idx="12"/>
          </p:nvPr>
        </p:nvSpPr>
        <p:spPr/>
        <p:txBody>
          <a:bodyPr/>
          <a:lstStyle/>
          <a:p>
            <a:r>
              <a:rPr lang="da-DK" dirty="0"/>
              <a:t>TAK FORDI DU VILLE BRUGE DIN TID, SAMMEN MED OS!</a:t>
            </a:r>
          </a:p>
        </p:txBody>
      </p:sp>
    </p:spTree>
    <p:extLst>
      <p:ext uri="{BB962C8B-B14F-4D97-AF65-F5344CB8AC3E}">
        <p14:creationId xmlns:p14="http://schemas.microsoft.com/office/powerpoint/2010/main" val="132164849"/>
      </p:ext>
    </p:extLst>
  </p:cSld>
  <p:clrMapOvr>
    <a:masterClrMapping/>
  </p:clrMapOvr>
</p:sld>
</file>

<file path=ppt/theme/theme1.xml><?xml version="1.0" encoding="utf-8"?>
<a:theme xmlns:a="http://schemas.openxmlformats.org/drawingml/2006/main" name="Diasmaster">
  <a:themeElements>
    <a:clrScheme name="Brugerdefineret design 1">
      <a:dk1>
        <a:srgbClr val="0083A9"/>
      </a:dk1>
      <a:lt1>
        <a:srgbClr val="755A9E"/>
      </a:lt1>
      <a:dk2>
        <a:srgbClr val="44697D"/>
      </a:dk2>
      <a:lt2>
        <a:srgbClr val="4CA487"/>
      </a:lt2>
      <a:accent1>
        <a:srgbClr val="21314D"/>
      </a:accent1>
      <a:accent2>
        <a:srgbClr val="DA8C15"/>
      </a:accent2>
      <a:accent3>
        <a:srgbClr val="00C6D7"/>
      </a:accent3>
      <a:accent4>
        <a:srgbClr val="F6D500"/>
      </a:accent4>
      <a:accent5>
        <a:srgbClr val="EC4371"/>
      </a:accent5>
      <a:accent6>
        <a:srgbClr val="327ABE"/>
      </a:accent6>
      <a:hlink>
        <a:srgbClr val="009999"/>
      </a:hlink>
      <a:folHlink>
        <a:srgbClr val="99CC00"/>
      </a:folHlink>
    </a:clrScheme>
    <a:fontScheme name="Brugerdefineret design">
      <a:majorFont>
        <a:latin typeface="Georgia"/>
        <a:ea typeface=""/>
        <a:cs typeface="Arial"/>
      </a:majorFont>
      <a:minorFont>
        <a:latin typeface="Tahoma"/>
        <a:ea typeface=""/>
        <a:cs typeface="Arial"/>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6350">
          <a:solidFill>
            <a:srgbClr val="080808"/>
          </a:solid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raClrScheme>
      <a:clrScheme name="Brugerdefineret design 1">
        <a:dk1>
          <a:srgbClr val="0083A9"/>
        </a:dk1>
        <a:lt1>
          <a:srgbClr val="755A9E"/>
        </a:lt1>
        <a:dk2>
          <a:srgbClr val="44697D"/>
        </a:dk2>
        <a:lt2>
          <a:srgbClr val="4CA487"/>
        </a:lt2>
        <a:accent1>
          <a:srgbClr val="21314D"/>
        </a:accent1>
        <a:accent2>
          <a:srgbClr val="DA8C15"/>
        </a:accent2>
        <a:accent3>
          <a:srgbClr val="00C6D7"/>
        </a:accent3>
        <a:accent4>
          <a:srgbClr val="F6D500"/>
        </a:accent4>
        <a:accent5>
          <a:srgbClr val="EC4371"/>
        </a:accent5>
        <a:accent6>
          <a:srgbClr val="327ABE"/>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æsentation.potm" id="{8F81B892-9DFA-4660-9FAF-1FC70F8D46FC}" vid="{6DD33787-5751-45C6-A70E-D547F9BF5279}"/>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Brugerdefineret design 1">
    <a:dk1>
      <a:srgbClr val="0083A9"/>
    </a:dk1>
    <a:lt1>
      <a:srgbClr val="755A9E"/>
    </a:lt1>
    <a:dk2>
      <a:srgbClr val="44697D"/>
    </a:dk2>
    <a:lt2>
      <a:srgbClr val="4CA487"/>
    </a:lt2>
    <a:accent1>
      <a:srgbClr val="21314D"/>
    </a:accent1>
    <a:accent2>
      <a:srgbClr val="DA8C15"/>
    </a:accent2>
    <a:accent3>
      <a:srgbClr val="00C6D7"/>
    </a:accent3>
    <a:accent4>
      <a:srgbClr val="F6D500"/>
    </a:accent4>
    <a:accent5>
      <a:srgbClr val="EC4371"/>
    </a:accent5>
    <a:accent6>
      <a:srgbClr val="327ABE"/>
    </a:accent6>
    <a:hlink>
      <a:srgbClr val="009999"/>
    </a:hlink>
    <a:folHlink>
      <a:srgbClr val="99CC00"/>
    </a:folHlink>
  </a:clrScheme>
</a:themeOverride>
</file>

<file path=docProps/app.xml><?xml version="1.0" encoding="utf-8"?>
<Properties xmlns="http://schemas.openxmlformats.org/officeDocument/2006/extended-properties" xmlns:vt="http://schemas.openxmlformats.org/officeDocument/2006/docPropsVTypes">
  <Template/>
  <TotalTime>426</TotalTime>
  <Words>1770</Words>
  <Application>Microsoft Office PowerPoint</Application>
  <PresentationFormat>Skærmshow (4:3)</PresentationFormat>
  <Paragraphs>297</Paragraphs>
  <Slides>21</Slides>
  <Notes>10</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21</vt:i4>
      </vt:variant>
    </vt:vector>
  </HeadingPairs>
  <TitlesOfParts>
    <vt:vector size="27" baseType="lpstr">
      <vt:lpstr>Aptos</vt:lpstr>
      <vt:lpstr>Arial</vt:lpstr>
      <vt:lpstr>Calibi light</vt:lpstr>
      <vt:lpstr>Georgia</vt:lpstr>
      <vt:lpstr>Verdana</vt:lpstr>
      <vt:lpstr>Diasmaster</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vector>
  </TitlesOfParts>
  <Company>Vordingborg Kommune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Præsentation</dc:title>
  <dc:creator>Betina Nymand</dc:creator>
  <cp:lastModifiedBy>Betina Nymand</cp:lastModifiedBy>
  <cp:revision>55</cp:revision>
  <dcterms:created xsi:type="dcterms:W3CDTF">2026-10-06T10:13:55Z</dcterms:created>
  <dcterms:modified xsi:type="dcterms:W3CDTF">2026-10-21T12:44:37Z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oudStatistics_StoryID">
    <vt:lpwstr>93a22ed7-04b5-4d5c-a373-19c0d2cffd24</vt:lpwstr>
  </property>
  <property fmtid="{D5CDD505-2E9C-101B-9397-08002B2CF9AE}" pid="3" name="CloudStatistics_DocumentCreation">
    <vt:lpwstr>True</vt:lpwstr>
  </property>
</Properties>
</file>